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9" r:id="rId4"/>
    <p:sldId id="260" r:id="rId5"/>
    <p:sldId id="261" r:id="rId6"/>
    <p:sldId id="257" r:id="rId7"/>
    <p:sldId id="264" r:id="rId8"/>
    <p:sldId id="265" r:id="rId9"/>
    <p:sldId id="263" r:id="rId10"/>
    <p:sldId id="266" r:id="rId11"/>
    <p:sldId id="269" r:id="rId12"/>
    <p:sldId id="270" r:id="rId13"/>
    <p:sldId id="267" r:id="rId14"/>
    <p:sldId id="280" r:id="rId15"/>
    <p:sldId id="271" r:id="rId16"/>
    <p:sldId id="272" r:id="rId17"/>
    <p:sldId id="268" r:id="rId18"/>
    <p:sldId id="273" r:id="rId19"/>
    <p:sldId id="274" r:id="rId20"/>
    <p:sldId id="275" r:id="rId21"/>
    <p:sldId id="278" r:id="rId22"/>
    <p:sldId id="276" r:id="rId23"/>
    <p:sldId id="277" r:id="rId24"/>
    <p:sldId id="279" r:id="rId25"/>
    <p:sldId id="281" r:id="rId26"/>
    <p:sldId id="282" r:id="rId27"/>
    <p:sldId id="283" r:id="rId28"/>
    <p:sldId id="284" r:id="rId29"/>
    <p:sldId id="285" r:id="rId30"/>
    <p:sldId id="286" r:id="rId31"/>
    <p:sldId id="287" r:id="rId32"/>
    <p:sldId id="288" r:id="rId33"/>
    <p:sldId id="290" r:id="rId34"/>
    <p:sldId id="289" r:id="rId35"/>
    <p:sldId id="291" r:id="rId36"/>
    <p:sldId id="292" r:id="rId37"/>
    <p:sldId id="293" r:id="rId38"/>
    <p:sldId id="294" r:id="rId39"/>
    <p:sldId id="295" r:id="rId40"/>
    <p:sldId id="296" r:id="rId41"/>
    <p:sldId id="297" r:id="rId42"/>
    <p:sldId id="298" r:id="rId43"/>
    <p:sldId id="299" r:id="rId44"/>
    <p:sldId id="311" r:id="rId45"/>
    <p:sldId id="300" r:id="rId46"/>
    <p:sldId id="301" r:id="rId47"/>
    <p:sldId id="302" r:id="rId48"/>
    <p:sldId id="303" r:id="rId49"/>
    <p:sldId id="304" r:id="rId50"/>
    <p:sldId id="305" r:id="rId51"/>
    <p:sldId id="306" r:id="rId52"/>
    <p:sldId id="307" r:id="rId53"/>
    <p:sldId id="308" r:id="rId54"/>
    <p:sldId id="309" r:id="rId55"/>
    <p:sldId id="310" r:id="rId5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57F6E"/>
    <a:srgbClr val="31A9D3"/>
    <a:srgbClr val="13501B"/>
    <a:srgbClr val="D9F2D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33" autoAdjust="0"/>
    <p:restoredTop sz="94660"/>
  </p:normalViewPr>
  <p:slideViewPr>
    <p:cSldViewPr snapToGrid="0">
      <p:cViewPr>
        <p:scale>
          <a:sx n="50" d="100"/>
          <a:sy n="50" d="100"/>
        </p:scale>
        <p:origin x="1032" y="7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CB99C9-B26E-FBCF-1FD9-DFF417D95EF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DE1292D-049F-3E56-0620-B54F3D77A6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B37BB7A-0C4F-E836-3EE9-78E3CFA6D937}"/>
              </a:ext>
            </a:extLst>
          </p:cNvPr>
          <p:cNvSpPr>
            <a:spLocks noGrp="1"/>
          </p:cNvSpPr>
          <p:nvPr>
            <p:ph type="dt" sz="half" idx="10"/>
          </p:nvPr>
        </p:nvSpPr>
        <p:spPr/>
        <p:txBody>
          <a:bodyPr/>
          <a:lstStyle/>
          <a:p>
            <a:fld id="{4DC58692-7A89-47CF-B6D5-F9B4063E71F2}" type="datetimeFigureOut">
              <a:rPr lang="zh-CN" altLang="en-US" smtClean="0"/>
              <a:t>2023/11/15</a:t>
            </a:fld>
            <a:endParaRPr lang="zh-CN" altLang="en-US"/>
          </a:p>
        </p:txBody>
      </p:sp>
      <p:sp>
        <p:nvSpPr>
          <p:cNvPr id="5" name="页脚占位符 4">
            <a:extLst>
              <a:ext uri="{FF2B5EF4-FFF2-40B4-BE49-F238E27FC236}">
                <a16:creationId xmlns:a16="http://schemas.microsoft.com/office/drawing/2014/main" id="{C529EAD8-A05F-C850-7CA3-96D7418FCE9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0A94BD8-D82E-2F4A-C41F-2B9571E62FF8}"/>
              </a:ext>
            </a:extLst>
          </p:cNvPr>
          <p:cNvSpPr>
            <a:spLocks noGrp="1"/>
          </p:cNvSpPr>
          <p:nvPr>
            <p:ph type="sldNum" sz="quarter" idx="12"/>
          </p:nvPr>
        </p:nvSpPr>
        <p:spPr/>
        <p:txBody>
          <a:bodyPr/>
          <a:lstStyle/>
          <a:p>
            <a:fld id="{FCD384FD-412A-48F1-AE24-311264DA8A31}" type="slidenum">
              <a:rPr lang="zh-CN" altLang="en-US" smtClean="0"/>
              <a:t>‹#›</a:t>
            </a:fld>
            <a:endParaRPr lang="zh-CN" altLang="en-US"/>
          </a:p>
        </p:txBody>
      </p:sp>
    </p:spTree>
    <p:extLst>
      <p:ext uri="{BB962C8B-B14F-4D97-AF65-F5344CB8AC3E}">
        <p14:creationId xmlns:p14="http://schemas.microsoft.com/office/powerpoint/2010/main" val="1840526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B9F250-6A37-7180-1FC8-D6EBA5E3F12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35DA54E-8A89-21E6-42FD-1EC8EDD9EFF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6EFC7D4-BFE1-DEB6-C8A0-0199DFB772A3}"/>
              </a:ext>
            </a:extLst>
          </p:cNvPr>
          <p:cNvSpPr>
            <a:spLocks noGrp="1"/>
          </p:cNvSpPr>
          <p:nvPr>
            <p:ph type="dt" sz="half" idx="10"/>
          </p:nvPr>
        </p:nvSpPr>
        <p:spPr/>
        <p:txBody>
          <a:bodyPr/>
          <a:lstStyle/>
          <a:p>
            <a:fld id="{4DC58692-7A89-47CF-B6D5-F9B4063E71F2}" type="datetimeFigureOut">
              <a:rPr lang="zh-CN" altLang="en-US" smtClean="0"/>
              <a:t>2023/11/15</a:t>
            </a:fld>
            <a:endParaRPr lang="zh-CN" altLang="en-US"/>
          </a:p>
        </p:txBody>
      </p:sp>
      <p:sp>
        <p:nvSpPr>
          <p:cNvPr id="5" name="页脚占位符 4">
            <a:extLst>
              <a:ext uri="{FF2B5EF4-FFF2-40B4-BE49-F238E27FC236}">
                <a16:creationId xmlns:a16="http://schemas.microsoft.com/office/drawing/2014/main" id="{C77C0D43-7AE9-5C26-4A0E-5F03CA8CACA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63C44B7-CB72-86B9-3CF1-420F0DBB088D}"/>
              </a:ext>
            </a:extLst>
          </p:cNvPr>
          <p:cNvSpPr>
            <a:spLocks noGrp="1"/>
          </p:cNvSpPr>
          <p:nvPr>
            <p:ph type="sldNum" sz="quarter" idx="12"/>
          </p:nvPr>
        </p:nvSpPr>
        <p:spPr/>
        <p:txBody>
          <a:bodyPr/>
          <a:lstStyle/>
          <a:p>
            <a:fld id="{FCD384FD-412A-48F1-AE24-311264DA8A31}" type="slidenum">
              <a:rPr lang="zh-CN" altLang="en-US" smtClean="0"/>
              <a:t>‹#›</a:t>
            </a:fld>
            <a:endParaRPr lang="zh-CN" altLang="en-US"/>
          </a:p>
        </p:txBody>
      </p:sp>
    </p:spTree>
    <p:extLst>
      <p:ext uri="{BB962C8B-B14F-4D97-AF65-F5344CB8AC3E}">
        <p14:creationId xmlns:p14="http://schemas.microsoft.com/office/powerpoint/2010/main" val="283487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93E5BF9-9BA2-608B-E4EF-71788C48773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720A2CA-15A5-B963-F85A-7D7FE47CEC1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76486A0-9060-3382-E6AC-A4026021240E}"/>
              </a:ext>
            </a:extLst>
          </p:cNvPr>
          <p:cNvSpPr>
            <a:spLocks noGrp="1"/>
          </p:cNvSpPr>
          <p:nvPr>
            <p:ph type="dt" sz="half" idx="10"/>
          </p:nvPr>
        </p:nvSpPr>
        <p:spPr/>
        <p:txBody>
          <a:bodyPr/>
          <a:lstStyle/>
          <a:p>
            <a:fld id="{4DC58692-7A89-47CF-B6D5-F9B4063E71F2}" type="datetimeFigureOut">
              <a:rPr lang="zh-CN" altLang="en-US" smtClean="0"/>
              <a:t>2023/11/15</a:t>
            </a:fld>
            <a:endParaRPr lang="zh-CN" altLang="en-US"/>
          </a:p>
        </p:txBody>
      </p:sp>
      <p:sp>
        <p:nvSpPr>
          <p:cNvPr id="5" name="页脚占位符 4">
            <a:extLst>
              <a:ext uri="{FF2B5EF4-FFF2-40B4-BE49-F238E27FC236}">
                <a16:creationId xmlns:a16="http://schemas.microsoft.com/office/drawing/2014/main" id="{68DCCCB6-4222-CEAD-CAEE-A85E1D73177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AD5447B-206E-92BE-E43E-F8431232B7C5}"/>
              </a:ext>
            </a:extLst>
          </p:cNvPr>
          <p:cNvSpPr>
            <a:spLocks noGrp="1"/>
          </p:cNvSpPr>
          <p:nvPr>
            <p:ph type="sldNum" sz="quarter" idx="12"/>
          </p:nvPr>
        </p:nvSpPr>
        <p:spPr/>
        <p:txBody>
          <a:bodyPr/>
          <a:lstStyle/>
          <a:p>
            <a:fld id="{FCD384FD-412A-48F1-AE24-311264DA8A31}" type="slidenum">
              <a:rPr lang="zh-CN" altLang="en-US" smtClean="0"/>
              <a:t>‹#›</a:t>
            </a:fld>
            <a:endParaRPr lang="zh-CN" altLang="en-US"/>
          </a:p>
        </p:txBody>
      </p:sp>
    </p:spTree>
    <p:extLst>
      <p:ext uri="{BB962C8B-B14F-4D97-AF65-F5344CB8AC3E}">
        <p14:creationId xmlns:p14="http://schemas.microsoft.com/office/powerpoint/2010/main" val="12785663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173169-4DE9-38C5-55B9-E052AC9021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C53193F-C3CE-6CDE-06FF-7063A0512E2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582B484-73D9-C8DF-708D-EE59AAFBBF8E}"/>
              </a:ext>
            </a:extLst>
          </p:cNvPr>
          <p:cNvSpPr>
            <a:spLocks noGrp="1"/>
          </p:cNvSpPr>
          <p:nvPr>
            <p:ph type="dt" sz="half" idx="10"/>
          </p:nvPr>
        </p:nvSpPr>
        <p:spPr/>
        <p:txBody>
          <a:bodyPr/>
          <a:lstStyle/>
          <a:p>
            <a:fld id="{4DC58692-7A89-47CF-B6D5-F9B4063E71F2}" type="datetimeFigureOut">
              <a:rPr lang="zh-CN" altLang="en-US" smtClean="0"/>
              <a:t>2023/11/15</a:t>
            </a:fld>
            <a:endParaRPr lang="zh-CN" altLang="en-US"/>
          </a:p>
        </p:txBody>
      </p:sp>
      <p:sp>
        <p:nvSpPr>
          <p:cNvPr id="5" name="页脚占位符 4">
            <a:extLst>
              <a:ext uri="{FF2B5EF4-FFF2-40B4-BE49-F238E27FC236}">
                <a16:creationId xmlns:a16="http://schemas.microsoft.com/office/drawing/2014/main" id="{A427C27B-5B0B-DC03-6783-1A6F9CCB48B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D10A638-EF21-A0F5-9F75-C59A05F4E58F}"/>
              </a:ext>
            </a:extLst>
          </p:cNvPr>
          <p:cNvSpPr>
            <a:spLocks noGrp="1"/>
          </p:cNvSpPr>
          <p:nvPr>
            <p:ph type="sldNum" sz="quarter" idx="12"/>
          </p:nvPr>
        </p:nvSpPr>
        <p:spPr/>
        <p:txBody>
          <a:bodyPr/>
          <a:lstStyle/>
          <a:p>
            <a:fld id="{FCD384FD-412A-48F1-AE24-311264DA8A31}" type="slidenum">
              <a:rPr lang="zh-CN" altLang="en-US" smtClean="0"/>
              <a:t>‹#›</a:t>
            </a:fld>
            <a:endParaRPr lang="zh-CN" altLang="en-US"/>
          </a:p>
        </p:txBody>
      </p:sp>
    </p:spTree>
    <p:extLst>
      <p:ext uri="{BB962C8B-B14F-4D97-AF65-F5344CB8AC3E}">
        <p14:creationId xmlns:p14="http://schemas.microsoft.com/office/powerpoint/2010/main" val="134155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9683B9-4004-98F9-6330-433D90B73A3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01B27EC-E955-A957-5A49-588F74924BA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1EC506C-64B9-F856-D61D-DA99D55FC38E}"/>
              </a:ext>
            </a:extLst>
          </p:cNvPr>
          <p:cNvSpPr>
            <a:spLocks noGrp="1"/>
          </p:cNvSpPr>
          <p:nvPr>
            <p:ph type="dt" sz="half" idx="10"/>
          </p:nvPr>
        </p:nvSpPr>
        <p:spPr/>
        <p:txBody>
          <a:bodyPr/>
          <a:lstStyle/>
          <a:p>
            <a:fld id="{4DC58692-7A89-47CF-B6D5-F9B4063E71F2}" type="datetimeFigureOut">
              <a:rPr lang="zh-CN" altLang="en-US" smtClean="0"/>
              <a:t>2023/11/15</a:t>
            </a:fld>
            <a:endParaRPr lang="zh-CN" altLang="en-US"/>
          </a:p>
        </p:txBody>
      </p:sp>
      <p:sp>
        <p:nvSpPr>
          <p:cNvPr id="5" name="页脚占位符 4">
            <a:extLst>
              <a:ext uri="{FF2B5EF4-FFF2-40B4-BE49-F238E27FC236}">
                <a16:creationId xmlns:a16="http://schemas.microsoft.com/office/drawing/2014/main" id="{8CA4215E-02DD-E1CC-E8B9-0FCD49EAEE4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AE4FAC1-21EC-ACAB-B547-CD99EA1BE174}"/>
              </a:ext>
            </a:extLst>
          </p:cNvPr>
          <p:cNvSpPr>
            <a:spLocks noGrp="1"/>
          </p:cNvSpPr>
          <p:nvPr>
            <p:ph type="sldNum" sz="quarter" idx="12"/>
          </p:nvPr>
        </p:nvSpPr>
        <p:spPr/>
        <p:txBody>
          <a:bodyPr/>
          <a:lstStyle/>
          <a:p>
            <a:fld id="{FCD384FD-412A-48F1-AE24-311264DA8A31}" type="slidenum">
              <a:rPr lang="zh-CN" altLang="en-US" smtClean="0"/>
              <a:t>‹#›</a:t>
            </a:fld>
            <a:endParaRPr lang="zh-CN" altLang="en-US"/>
          </a:p>
        </p:txBody>
      </p:sp>
    </p:spTree>
    <p:extLst>
      <p:ext uri="{BB962C8B-B14F-4D97-AF65-F5344CB8AC3E}">
        <p14:creationId xmlns:p14="http://schemas.microsoft.com/office/powerpoint/2010/main" val="4059864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7C8ED7-4FEF-7114-F7B9-4C6A05A8EA6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A6515D9-E3BE-01F5-B949-9D6C5FE74A7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97F9971-63F2-5836-45A8-37BF5B8EF48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7341B7B-2551-6EC3-8B41-C7C37D083481}"/>
              </a:ext>
            </a:extLst>
          </p:cNvPr>
          <p:cNvSpPr>
            <a:spLocks noGrp="1"/>
          </p:cNvSpPr>
          <p:nvPr>
            <p:ph type="dt" sz="half" idx="10"/>
          </p:nvPr>
        </p:nvSpPr>
        <p:spPr/>
        <p:txBody>
          <a:bodyPr/>
          <a:lstStyle/>
          <a:p>
            <a:fld id="{4DC58692-7A89-47CF-B6D5-F9B4063E71F2}" type="datetimeFigureOut">
              <a:rPr lang="zh-CN" altLang="en-US" smtClean="0"/>
              <a:t>2023/11/15</a:t>
            </a:fld>
            <a:endParaRPr lang="zh-CN" altLang="en-US"/>
          </a:p>
        </p:txBody>
      </p:sp>
      <p:sp>
        <p:nvSpPr>
          <p:cNvPr id="6" name="页脚占位符 5">
            <a:extLst>
              <a:ext uri="{FF2B5EF4-FFF2-40B4-BE49-F238E27FC236}">
                <a16:creationId xmlns:a16="http://schemas.microsoft.com/office/drawing/2014/main" id="{8A31958F-8D3A-8DBA-37B3-5CBC0DB6863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22D3335-E98B-EBE9-C506-A06639E42EE2}"/>
              </a:ext>
            </a:extLst>
          </p:cNvPr>
          <p:cNvSpPr>
            <a:spLocks noGrp="1"/>
          </p:cNvSpPr>
          <p:nvPr>
            <p:ph type="sldNum" sz="quarter" idx="12"/>
          </p:nvPr>
        </p:nvSpPr>
        <p:spPr/>
        <p:txBody>
          <a:bodyPr/>
          <a:lstStyle/>
          <a:p>
            <a:fld id="{FCD384FD-412A-48F1-AE24-311264DA8A31}" type="slidenum">
              <a:rPr lang="zh-CN" altLang="en-US" smtClean="0"/>
              <a:t>‹#›</a:t>
            </a:fld>
            <a:endParaRPr lang="zh-CN" altLang="en-US"/>
          </a:p>
        </p:txBody>
      </p:sp>
    </p:spTree>
    <p:extLst>
      <p:ext uri="{BB962C8B-B14F-4D97-AF65-F5344CB8AC3E}">
        <p14:creationId xmlns:p14="http://schemas.microsoft.com/office/powerpoint/2010/main" val="1817153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CEE6C6-0784-FBDD-5F38-543BC7C8122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4996A1B-0B72-E549-0B8D-1E280CCC9D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B52DB21-EA00-0C9B-CAF8-C8A885E6CF0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178D7A6-1008-86BF-4258-BB0FFBA3DD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FD8D9FB-978B-D70D-6516-106CC345C207}"/>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A455A1FD-0E2C-43DD-2D5F-FDA9A1E13812}"/>
              </a:ext>
            </a:extLst>
          </p:cNvPr>
          <p:cNvSpPr>
            <a:spLocks noGrp="1"/>
          </p:cNvSpPr>
          <p:nvPr>
            <p:ph type="dt" sz="half" idx="10"/>
          </p:nvPr>
        </p:nvSpPr>
        <p:spPr/>
        <p:txBody>
          <a:bodyPr/>
          <a:lstStyle/>
          <a:p>
            <a:fld id="{4DC58692-7A89-47CF-B6D5-F9B4063E71F2}" type="datetimeFigureOut">
              <a:rPr lang="zh-CN" altLang="en-US" smtClean="0"/>
              <a:t>2023/11/15</a:t>
            </a:fld>
            <a:endParaRPr lang="zh-CN" altLang="en-US"/>
          </a:p>
        </p:txBody>
      </p:sp>
      <p:sp>
        <p:nvSpPr>
          <p:cNvPr id="8" name="页脚占位符 7">
            <a:extLst>
              <a:ext uri="{FF2B5EF4-FFF2-40B4-BE49-F238E27FC236}">
                <a16:creationId xmlns:a16="http://schemas.microsoft.com/office/drawing/2014/main" id="{13E3C804-5546-1B22-FAAF-5A9CCC9079C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61B5A5F-838C-6D65-53B8-27DF5E2C9634}"/>
              </a:ext>
            </a:extLst>
          </p:cNvPr>
          <p:cNvSpPr>
            <a:spLocks noGrp="1"/>
          </p:cNvSpPr>
          <p:nvPr>
            <p:ph type="sldNum" sz="quarter" idx="12"/>
          </p:nvPr>
        </p:nvSpPr>
        <p:spPr/>
        <p:txBody>
          <a:bodyPr/>
          <a:lstStyle/>
          <a:p>
            <a:fld id="{FCD384FD-412A-48F1-AE24-311264DA8A31}" type="slidenum">
              <a:rPr lang="zh-CN" altLang="en-US" smtClean="0"/>
              <a:t>‹#›</a:t>
            </a:fld>
            <a:endParaRPr lang="zh-CN" altLang="en-US"/>
          </a:p>
        </p:txBody>
      </p:sp>
    </p:spTree>
    <p:extLst>
      <p:ext uri="{BB962C8B-B14F-4D97-AF65-F5344CB8AC3E}">
        <p14:creationId xmlns:p14="http://schemas.microsoft.com/office/powerpoint/2010/main" val="931605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5E9AA2-0BDF-B41B-FEC6-DC155640808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4C7F897-28FE-B317-C910-3BEEA09C2A15}"/>
              </a:ext>
            </a:extLst>
          </p:cNvPr>
          <p:cNvSpPr>
            <a:spLocks noGrp="1"/>
          </p:cNvSpPr>
          <p:nvPr>
            <p:ph type="dt" sz="half" idx="10"/>
          </p:nvPr>
        </p:nvSpPr>
        <p:spPr/>
        <p:txBody>
          <a:bodyPr/>
          <a:lstStyle/>
          <a:p>
            <a:fld id="{4DC58692-7A89-47CF-B6D5-F9B4063E71F2}" type="datetimeFigureOut">
              <a:rPr lang="zh-CN" altLang="en-US" smtClean="0"/>
              <a:t>2023/11/15</a:t>
            </a:fld>
            <a:endParaRPr lang="zh-CN" altLang="en-US"/>
          </a:p>
        </p:txBody>
      </p:sp>
      <p:sp>
        <p:nvSpPr>
          <p:cNvPr id="4" name="页脚占位符 3">
            <a:extLst>
              <a:ext uri="{FF2B5EF4-FFF2-40B4-BE49-F238E27FC236}">
                <a16:creationId xmlns:a16="http://schemas.microsoft.com/office/drawing/2014/main" id="{2AAECF73-A349-93B3-6820-87725166FBD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7C28728-39DF-DD08-730E-0BB751C0AF28}"/>
              </a:ext>
            </a:extLst>
          </p:cNvPr>
          <p:cNvSpPr>
            <a:spLocks noGrp="1"/>
          </p:cNvSpPr>
          <p:nvPr>
            <p:ph type="sldNum" sz="quarter" idx="12"/>
          </p:nvPr>
        </p:nvSpPr>
        <p:spPr/>
        <p:txBody>
          <a:bodyPr/>
          <a:lstStyle/>
          <a:p>
            <a:fld id="{FCD384FD-412A-48F1-AE24-311264DA8A31}" type="slidenum">
              <a:rPr lang="zh-CN" altLang="en-US" smtClean="0"/>
              <a:t>‹#›</a:t>
            </a:fld>
            <a:endParaRPr lang="zh-CN" altLang="en-US"/>
          </a:p>
        </p:txBody>
      </p:sp>
    </p:spTree>
    <p:extLst>
      <p:ext uri="{BB962C8B-B14F-4D97-AF65-F5344CB8AC3E}">
        <p14:creationId xmlns:p14="http://schemas.microsoft.com/office/powerpoint/2010/main" val="2413589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CD4BA65-0A98-B951-9614-C7FB0AECAE86}"/>
              </a:ext>
            </a:extLst>
          </p:cNvPr>
          <p:cNvSpPr>
            <a:spLocks noGrp="1"/>
          </p:cNvSpPr>
          <p:nvPr>
            <p:ph type="dt" sz="half" idx="10"/>
          </p:nvPr>
        </p:nvSpPr>
        <p:spPr/>
        <p:txBody>
          <a:bodyPr/>
          <a:lstStyle/>
          <a:p>
            <a:fld id="{4DC58692-7A89-47CF-B6D5-F9B4063E71F2}" type="datetimeFigureOut">
              <a:rPr lang="zh-CN" altLang="en-US" smtClean="0"/>
              <a:t>2023/11/15</a:t>
            </a:fld>
            <a:endParaRPr lang="zh-CN" altLang="en-US"/>
          </a:p>
        </p:txBody>
      </p:sp>
      <p:sp>
        <p:nvSpPr>
          <p:cNvPr id="3" name="页脚占位符 2">
            <a:extLst>
              <a:ext uri="{FF2B5EF4-FFF2-40B4-BE49-F238E27FC236}">
                <a16:creationId xmlns:a16="http://schemas.microsoft.com/office/drawing/2014/main" id="{DC62F70F-D5FF-34EA-DC8A-A78660ACF4C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9461663-5117-EBCF-7172-346B8B885C91}"/>
              </a:ext>
            </a:extLst>
          </p:cNvPr>
          <p:cNvSpPr>
            <a:spLocks noGrp="1"/>
          </p:cNvSpPr>
          <p:nvPr>
            <p:ph type="sldNum" sz="quarter" idx="12"/>
          </p:nvPr>
        </p:nvSpPr>
        <p:spPr/>
        <p:txBody>
          <a:bodyPr/>
          <a:lstStyle/>
          <a:p>
            <a:fld id="{FCD384FD-412A-48F1-AE24-311264DA8A31}" type="slidenum">
              <a:rPr lang="zh-CN" altLang="en-US" smtClean="0"/>
              <a:t>‹#›</a:t>
            </a:fld>
            <a:endParaRPr lang="zh-CN" altLang="en-US"/>
          </a:p>
        </p:txBody>
      </p:sp>
    </p:spTree>
    <p:extLst>
      <p:ext uri="{BB962C8B-B14F-4D97-AF65-F5344CB8AC3E}">
        <p14:creationId xmlns:p14="http://schemas.microsoft.com/office/powerpoint/2010/main" val="22000240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C7D939-3938-3522-1C3D-3F7F3E43DF3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7A7778B-56AA-05CF-047D-E2E2578B6F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193057F-8345-6368-D8E2-C489D2723E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FF013C2-75A6-9B69-F2E2-F95756FD2E0F}"/>
              </a:ext>
            </a:extLst>
          </p:cNvPr>
          <p:cNvSpPr>
            <a:spLocks noGrp="1"/>
          </p:cNvSpPr>
          <p:nvPr>
            <p:ph type="dt" sz="half" idx="10"/>
          </p:nvPr>
        </p:nvSpPr>
        <p:spPr/>
        <p:txBody>
          <a:bodyPr/>
          <a:lstStyle/>
          <a:p>
            <a:fld id="{4DC58692-7A89-47CF-B6D5-F9B4063E71F2}" type="datetimeFigureOut">
              <a:rPr lang="zh-CN" altLang="en-US" smtClean="0"/>
              <a:t>2023/11/15</a:t>
            </a:fld>
            <a:endParaRPr lang="zh-CN" altLang="en-US"/>
          </a:p>
        </p:txBody>
      </p:sp>
      <p:sp>
        <p:nvSpPr>
          <p:cNvPr id="6" name="页脚占位符 5">
            <a:extLst>
              <a:ext uri="{FF2B5EF4-FFF2-40B4-BE49-F238E27FC236}">
                <a16:creationId xmlns:a16="http://schemas.microsoft.com/office/drawing/2014/main" id="{2F93A598-8415-DA1D-631F-B7466A36893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6DF9222-C70D-4442-FEBB-D72F5FF75F13}"/>
              </a:ext>
            </a:extLst>
          </p:cNvPr>
          <p:cNvSpPr>
            <a:spLocks noGrp="1"/>
          </p:cNvSpPr>
          <p:nvPr>
            <p:ph type="sldNum" sz="quarter" idx="12"/>
          </p:nvPr>
        </p:nvSpPr>
        <p:spPr/>
        <p:txBody>
          <a:bodyPr/>
          <a:lstStyle/>
          <a:p>
            <a:fld id="{FCD384FD-412A-48F1-AE24-311264DA8A31}" type="slidenum">
              <a:rPr lang="zh-CN" altLang="en-US" smtClean="0"/>
              <a:t>‹#›</a:t>
            </a:fld>
            <a:endParaRPr lang="zh-CN" altLang="en-US"/>
          </a:p>
        </p:txBody>
      </p:sp>
    </p:spTree>
    <p:extLst>
      <p:ext uri="{BB962C8B-B14F-4D97-AF65-F5344CB8AC3E}">
        <p14:creationId xmlns:p14="http://schemas.microsoft.com/office/powerpoint/2010/main" val="11282062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B449F7-B6EE-C17B-DA3D-88DC54586FD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9F3CA9B-C417-B83C-3B21-6C4792F089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A3BCB78-DF33-4F82-F6D3-BF9925D5E0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DC2FF23-57B6-AB7F-8B3D-E0E7FA8F1FF6}"/>
              </a:ext>
            </a:extLst>
          </p:cNvPr>
          <p:cNvSpPr>
            <a:spLocks noGrp="1"/>
          </p:cNvSpPr>
          <p:nvPr>
            <p:ph type="dt" sz="half" idx="10"/>
          </p:nvPr>
        </p:nvSpPr>
        <p:spPr/>
        <p:txBody>
          <a:bodyPr/>
          <a:lstStyle/>
          <a:p>
            <a:fld id="{4DC58692-7A89-47CF-B6D5-F9B4063E71F2}" type="datetimeFigureOut">
              <a:rPr lang="zh-CN" altLang="en-US" smtClean="0"/>
              <a:t>2023/11/15</a:t>
            </a:fld>
            <a:endParaRPr lang="zh-CN" altLang="en-US"/>
          </a:p>
        </p:txBody>
      </p:sp>
      <p:sp>
        <p:nvSpPr>
          <p:cNvPr id="6" name="页脚占位符 5">
            <a:extLst>
              <a:ext uri="{FF2B5EF4-FFF2-40B4-BE49-F238E27FC236}">
                <a16:creationId xmlns:a16="http://schemas.microsoft.com/office/drawing/2014/main" id="{706111D4-207D-8AF3-94A7-11772ED0039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AE60D35-084C-37BB-A3A7-4E8263F83F78}"/>
              </a:ext>
            </a:extLst>
          </p:cNvPr>
          <p:cNvSpPr>
            <a:spLocks noGrp="1"/>
          </p:cNvSpPr>
          <p:nvPr>
            <p:ph type="sldNum" sz="quarter" idx="12"/>
          </p:nvPr>
        </p:nvSpPr>
        <p:spPr/>
        <p:txBody>
          <a:bodyPr/>
          <a:lstStyle/>
          <a:p>
            <a:fld id="{FCD384FD-412A-48F1-AE24-311264DA8A31}" type="slidenum">
              <a:rPr lang="zh-CN" altLang="en-US" smtClean="0"/>
              <a:t>‹#›</a:t>
            </a:fld>
            <a:endParaRPr lang="zh-CN" altLang="en-US"/>
          </a:p>
        </p:txBody>
      </p:sp>
    </p:spTree>
    <p:extLst>
      <p:ext uri="{BB962C8B-B14F-4D97-AF65-F5344CB8AC3E}">
        <p14:creationId xmlns:p14="http://schemas.microsoft.com/office/powerpoint/2010/main" val="1551249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E60EA1A-4039-7923-4F57-CA49431BE0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814BD7F-759E-428B-5631-1CE5E758BA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DD8BF0-650E-B045-CB5A-2CFE7D3B61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DC58692-7A89-47CF-B6D5-F9B4063E71F2}" type="datetimeFigureOut">
              <a:rPr lang="zh-CN" altLang="en-US" smtClean="0"/>
              <a:t>2023/11/15</a:t>
            </a:fld>
            <a:endParaRPr lang="zh-CN" altLang="en-US"/>
          </a:p>
        </p:txBody>
      </p:sp>
      <p:sp>
        <p:nvSpPr>
          <p:cNvPr id="5" name="页脚占位符 4">
            <a:extLst>
              <a:ext uri="{FF2B5EF4-FFF2-40B4-BE49-F238E27FC236}">
                <a16:creationId xmlns:a16="http://schemas.microsoft.com/office/drawing/2014/main" id="{4A98037F-455A-F0E4-B0EC-A677B43F4C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FB588F22-EAF6-DE0D-0DF2-D28A116BAE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CD384FD-412A-48F1-AE24-311264DA8A31}" type="slidenum">
              <a:rPr lang="zh-CN" altLang="en-US" smtClean="0"/>
              <a:t>‹#›</a:t>
            </a:fld>
            <a:endParaRPr lang="zh-CN" altLang="en-US"/>
          </a:p>
        </p:txBody>
      </p:sp>
    </p:spTree>
    <p:extLst>
      <p:ext uri="{BB962C8B-B14F-4D97-AF65-F5344CB8AC3E}">
        <p14:creationId xmlns:p14="http://schemas.microsoft.com/office/powerpoint/2010/main" val="27299996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E04D6D31-309D-E380-764A-E44468F737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35000"/>
            <a:ext cx="12192000" cy="812800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B3BA3C20-63B7-B1A2-3306-78884B3E0CCE}"/>
              </a:ext>
            </a:extLst>
          </p:cNvPr>
          <p:cNvSpPr/>
          <p:nvPr/>
        </p:nvSpPr>
        <p:spPr>
          <a:xfrm flipV="1">
            <a:off x="0" y="1407883"/>
            <a:ext cx="12192000" cy="3744687"/>
          </a:xfrm>
          <a:prstGeom prst="rect">
            <a:avLst/>
          </a:prstGeom>
          <a:solidFill>
            <a:schemeClr val="bg1">
              <a:alpha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9ABBA21E-254A-1648-3F82-C0D6CEA5DCF6}"/>
              </a:ext>
            </a:extLst>
          </p:cNvPr>
          <p:cNvSpPr txBox="1"/>
          <p:nvPr/>
        </p:nvSpPr>
        <p:spPr>
          <a:xfrm>
            <a:off x="3951823" y="2572340"/>
            <a:ext cx="4288353" cy="707886"/>
          </a:xfrm>
          <a:prstGeom prst="rect">
            <a:avLst/>
          </a:prstGeom>
          <a:noFill/>
        </p:spPr>
        <p:txBody>
          <a:bodyPr wrap="none" rtlCol="0">
            <a:spAutoFit/>
          </a:bodyPr>
          <a:lstStyle/>
          <a:p>
            <a:r>
              <a:rPr lang="zh-CN" altLang="en-US" sz="4000" dirty="0"/>
              <a:t>深度学习知识分享</a:t>
            </a:r>
          </a:p>
        </p:txBody>
      </p:sp>
      <p:sp>
        <p:nvSpPr>
          <p:cNvPr id="8" name="文本框 7">
            <a:extLst>
              <a:ext uri="{FF2B5EF4-FFF2-40B4-BE49-F238E27FC236}">
                <a16:creationId xmlns:a16="http://schemas.microsoft.com/office/drawing/2014/main" id="{BD2EB25A-CC19-6BF3-0E3F-967663ADCA8F}"/>
              </a:ext>
            </a:extLst>
          </p:cNvPr>
          <p:cNvSpPr txBox="1"/>
          <p:nvPr/>
        </p:nvSpPr>
        <p:spPr>
          <a:xfrm>
            <a:off x="5040261" y="3988776"/>
            <a:ext cx="2111475" cy="923330"/>
          </a:xfrm>
          <a:prstGeom prst="rect">
            <a:avLst/>
          </a:prstGeom>
          <a:noFill/>
        </p:spPr>
        <p:txBody>
          <a:bodyPr wrap="none" rtlCol="0">
            <a:spAutoFit/>
          </a:bodyPr>
          <a:lstStyle/>
          <a:p>
            <a:r>
              <a:rPr lang="en-US" altLang="zh-CN" dirty="0"/>
              <a:t>Date     2023/11/16</a:t>
            </a:r>
          </a:p>
          <a:p>
            <a:r>
              <a:rPr lang="en-US" altLang="zh-CN" dirty="0"/>
              <a:t>By</a:t>
            </a:r>
            <a:r>
              <a:rPr lang="zh-CN" altLang="en-US" dirty="0"/>
              <a:t>         喵老板</a:t>
            </a:r>
            <a:endParaRPr lang="en-US" altLang="zh-CN" dirty="0"/>
          </a:p>
          <a:p>
            <a:endParaRPr lang="en-US" altLang="zh-CN" dirty="0"/>
          </a:p>
        </p:txBody>
      </p:sp>
      <p:sp>
        <p:nvSpPr>
          <p:cNvPr id="9" name="矩形 8">
            <a:extLst>
              <a:ext uri="{FF2B5EF4-FFF2-40B4-BE49-F238E27FC236}">
                <a16:creationId xmlns:a16="http://schemas.microsoft.com/office/drawing/2014/main" id="{3D1BC50E-229D-E1B3-A891-2E223D621C61}"/>
              </a:ext>
            </a:extLst>
          </p:cNvPr>
          <p:cNvSpPr/>
          <p:nvPr/>
        </p:nvSpPr>
        <p:spPr>
          <a:xfrm>
            <a:off x="3748072" y="3374571"/>
            <a:ext cx="4695856" cy="4571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648217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2EE2764-82E8-2753-78A2-251D2267F3D4}"/>
              </a:ext>
            </a:extLst>
          </p:cNvPr>
          <p:cNvPicPr>
            <a:picLocks noChangeAspect="1"/>
          </p:cNvPicPr>
          <p:nvPr/>
        </p:nvPicPr>
        <p:blipFill>
          <a:blip r:embed="rId2"/>
          <a:stretch>
            <a:fillRect/>
          </a:stretch>
        </p:blipFill>
        <p:spPr>
          <a:xfrm>
            <a:off x="6991773" y="629062"/>
            <a:ext cx="4577898" cy="5599876"/>
          </a:xfrm>
          <a:prstGeom prst="rect">
            <a:avLst/>
          </a:prstGeom>
        </p:spPr>
      </p:pic>
      <p:sp>
        <p:nvSpPr>
          <p:cNvPr id="3" name="矩形 2">
            <a:extLst>
              <a:ext uri="{FF2B5EF4-FFF2-40B4-BE49-F238E27FC236}">
                <a16:creationId xmlns:a16="http://schemas.microsoft.com/office/drawing/2014/main" id="{CC4909B1-5FC3-BEF4-95AD-72650D9E1221}"/>
              </a:ext>
            </a:extLst>
          </p:cNvPr>
          <p:cNvSpPr/>
          <p:nvPr/>
        </p:nvSpPr>
        <p:spPr>
          <a:xfrm>
            <a:off x="348345" y="217715"/>
            <a:ext cx="45719" cy="1030514"/>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C4A70655-B9A0-6EBC-8740-321ABACE9507}"/>
              </a:ext>
            </a:extLst>
          </p:cNvPr>
          <p:cNvSpPr txBox="1"/>
          <p:nvPr/>
        </p:nvSpPr>
        <p:spPr>
          <a:xfrm>
            <a:off x="394064" y="502139"/>
            <a:ext cx="800219" cy="461665"/>
          </a:xfrm>
          <a:prstGeom prst="rect">
            <a:avLst/>
          </a:prstGeom>
          <a:noFill/>
        </p:spPr>
        <p:txBody>
          <a:bodyPr wrap="none" rtlCol="0">
            <a:spAutoFit/>
          </a:bodyPr>
          <a:lstStyle/>
          <a:p>
            <a:r>
              <a:rPr lang="zh-CN" altLang="en-US" sz="2400" b="1" dirty="0"/>
              <a:t>起源</a:t>
            </a:r>
          </a:p>
        </p:txBody>
      </p:sp>
      <p:sp>
        <p:nvSpPr>
          <p:cNvPr id="7" name="文本框 6">
            <a:extLst>
              <a:ext uri="{FF2B5EF4-FFF2-40B4-BE49-F238E27FC236}">
                <a16:creationId xmlns:a16="http://schemas.microsoft.com/office/drawing/2014/main" id="{F268B0A7-F3F7-FE4D-A25A-4B78CBF57006}"/>
              </a:ext>
            </a:extLst>
          </p:cNvPr>
          <p:cNvSpPr txBox="1"/>
          <p:nvPr/>
        </p:nvSpPr>
        <p:spPr>
          <a:xfrm>
            <a:off x="895773" y="1248228"/>
            <a:ext cx="6096000" cy="1689373"/>
          </a:xfrm>
          <a:prstGeom prst="rect">
            <a:avLst/>
          </a:prstGeom>
          <a:noFill/>
        </p:spPr>
        <p:txBody>
          <a:bodyPr wrap="square">
            <a:spAutoFit/>
          </a:bodyPr>
          <a:lstStyle/>
          <a:p>
            <a:pPr>
              <a:lnSpc>
                <a:spcPct val="150000"/>
              </a:lnSpc>
            </a:pPr>
            <a:r>
              <a:rPr lang="zh-CN" altLang="en-US" b="0" dirty="0">
                <a:effectLst/>
                <a:latin typeface="黑体" panose="02010609060101010101" pitchFamily="49" charset="-122"/>
                <a:ea typeface="黑体" panose="02010609060101010101" pitchFamily="49" charset="-122"/>
              </a:rPr>
              <a:t>视网膜在得到原始信息后，首先经由区域</a:t>
            </a:r>
            <a:r>
              <a:rPr lang="en-US" altLang="zh-CN" b="0" dirty="0">
                <a:effectLst/>
                <a:latin typeface="黑体" panose="02010609060101010101" pitchFamily="49" charset="-122"/>
                <a:ea typeface="黑体" panose="02010609060101010101" pitchFamily="49" charset="-122"/>
              </a:rPr>
              <a:t>V1</a:t>
            </a:r>
            <a:r>
              <a:rPr lang="zh-CN" altLang="en-US" b="0" dirty="0">
                <a:effectLst/>
                <a:latin typeface="黑体" panose="02010609060101010101" pitchFamily="49" charset="-122"/>
                <a:ea typeface="黑体" panose="02010609060101010101" pitchFamily="49" charset="-122"/>
              </a:rPr>
              <a:t>初步处理得到边缘和方向特征信息，其次经由区域</a:t>
            </a:r>
            <a:r>
              <a:rPr lang="en-US" altLang="zh-CN" b="0" dirty="0">
                <a:effectLst/>
                <a:latin typeface="黑体" panose="02010609060101010101" pitchFamily="49" charset="-122"/>
                <a:ea typeface="黑体" panose="02010609060101010101" pitchFamily="49" charset="-122"/>
              </a:rPr>
              <a:t>V2</a:t>
            </a:r>
            <a:r>
              <a:rPr lang="zh-CN" altLang="en-US" b="0" dirty="0">
                <a:effectLst/>
                <a:latin typeface="黑体" panose="02010609060101010101" pitchFamily="49" charset="-122"/>
                <a:ea typeface="黑体" panose="02010609060101010101" pitchFamily="49" charset="-122"/>
              </a:rPr>
              <a:t>的进一步抽象得到轮廓和形状特征信息，如此迭代地经由更多更高层的抽象最后得到更为精细的分类。</a:t>
            </a:r>
          </a:p>
        </p:txBody>
      </p:sp>
      <p:pic>
        <p:nvPicPr>
          <p:cNvPr id="8" name="图片 7">
            <a:extLst>
              <a:ext uri="{FF2B5EF4-FFF2-40B4-BE49-F238E27FC236}">
                <a16:creationId xmlns:a16="http://schemas.microsoft.com/office/drawing/2014/main" id="{A96F931F-AA90-902B-2EA8-A692F8573571}"/>
              </a:ext>
            </a:extLst>
          </p:cNvPr>
          <p:cNvPicPr>
            <a:picLocks noChangeAspect="1"/>
          </p:cNvPicPr>
          <p:nvPr/>
        </p:nvPicPr>
        <p:blipFill>
          <a:blip r:embed="rId3"/>
          <a:stretch>
            <a:fillRect/>
          </a:stretch>
        </p:blipFill>
        <p:spPr>
          <a:xfrm>
            <a:off x="895773" y="3003355"/>
            <a:ext cx="4187173" cy="3225583"/>
          </a:xfrm>
          <a:prstGeom prst="rect">
            <a:avLst/>
          </a:prstGeom>
        </p:spPr>
      </p:pic>
    </p:spTree>
    <p:extLst>
      <p:ext uri="{BB962C8B-B14F-4D97-AF65-F5344CB8AC3E}">
        <p14:creationId xmlns:p14="http://schemas.microsoft.com/office/powerpoint/2010/main" val="2661755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56DEBEC-39C2-8670-C1BA-599FB4E743D4}"/>
              </a:ext>
            </a:extLst>
          </p:cNvPr>
          <p:cNvSpPr txBox="1"/>
          <p:nvPr/>
        </p:nvSpPr>
        <p:spPr>
          <a:xfrm>
            <a:off x="794174" y="1324429"/>
            <a:ext cx="5577598" cy="925285"/>
          </a:xfrm>
          <a:prstGeom prst="rect">
            <a:avLst/>
          </a:prstGeom>
        </p:spPr>
        <p:txBody>
          <a:bodyPr vert="horz" lIns="91440" tIns="45720" rIns="91440" bIns="45720" rtlCol="0" anchor="ctr">
            <a:normAutofit/>
          </a:bodyPr>
          <a:lstStyle/>
          <a:p>
            <a:pPr>
              <a:lnSpc>
                <a:spcPct val="150000"/>
              </a:lnSpc>
              <a:spcAft>
                <a:spcPts val="600"/>
              </a:spcAft>
            </a:pPr>
            <a:r>
              <a:rPr lang="zh-CN" altLang="en-US" b="1" dirty="0">
                <a:solidFill>
                  <a:schemeClr val="tx2"/>
                </a:solidFill>
                <a:effectLst/>
              </a:rPr>
              <a:t>是否可以让计算机模仿人类的信息处理流程，让它像人脑一样思考呢</a:t>
            </a:r>
            <a:r>
              <a:rPr lang="zh-CN" altLang="en-US" b="1" dirty="0">
                <a:solidFill>
                  <a:schemeClr val="tx2"/>
                </a:solidFill>
              </a:rPr>
              <a:t>？</a:t>
            </a:r>
            <a:endParaRPr lang="en-US" altLang="zh-CN" b="1" dirty="0">
              <a:solidFill>
                <a:schemeClr val="tx2"/>
              </a:solidFill>
              <a:effectLst/>
            </a:endParaRPr>
          </a:p>
        </p:txBody>
      </p:sp>
      <p:sp>
        <p:nvSpPr>
          <p:cNvPr id="18" name="矩形 17">
            <a:extLst>
              <a:ext uri="{FF2B5EF4-FFF2-40B4-BE49-F238E27FC236}">
                <a16:creationId xmlns:a16="http://schemas.microsoft.com/office/drawing/2014/main" id="{529A0CC0-6EB7-34A7-BDFC-96B7747A279E}"/>
              </a:ext>
            </a:extLst>
          </p:cNvPr>
          <p:cNvSpPr/>
          <p:nvPr/>
        </p:nvSpPr>
        <p:spPr>
          <a:xfrm>
            <a:off x="348345" y="217715"/>
            <a:ext cx="45719" cy="1030514"/>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581D1A35-AE1B-CBD8-6672-3BAFA3372D73}"/>
              </a:ext>
            </a:extLst>
          </p:cNvPr>
          <p:cNvSpPr txBox="1"/>
          <p:nvPr/>
        </p:nvSpPr>
        <p:spPr>
          <a:xfrm>
            <a:off x="394064" y="502139"/>
            <a:ext cx="800219" cy="461665"/>
          </a:xfrm>
          <a:prstGeom prst="rect">
            <a:avLst/>
          </a:prstGeom>
          <a:noFill/>
        </p:spPr>
        <p:txBody>
          <a:bodyPr wrap="none" rtlCol="0">
            <a:spAutoFit/>
          </a:bodyPr>
          <a:lstStyle/>
          <a:p>
            <a:r>
              <a:rPr lang="zh-CN" altLang="en-US" sz="2400" b="1" dirty="0"/>
              <a:t>起源</a:t>
            </a:r>
          </a:p>
        </p:txBody>
      </p:sp>
      <p:pic>
        <p:nvPicPr>
          <p:cNvPr id="4" name="图片 3" descr="河边城市的风景&#10;&#10;描述已自动生成">
            <a:extLst>
              <a:ext uri="{FF2B5EF4-FFF2-40B4-BE49-F238E27FC236}">
                <a16:creationId xmlns:a16="http://schemas.microsoft.com/office/drawing/2014/main" id="{5B62F25F-40AE-A40E-DDDD-E466966159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9029" y="0"/>
            <a:ext cx="4572000" cy="6858000"/>
          </a:xfrm>
          <a:prstGeom prst="rect">
            <a:avLst/>
          </a:prstGeom>
        </p:spPr>
      </p:pic>
      <p:sp>
        <p:nvSpPr>
          <p:cNvPr id="5" name="矩形: 圆角 4">
            <a:extLst>
              <a:ext uri="{FF2B5EF4-FFF2-40B4-BE49-F238E27FC236}">
                <a16:creationId xmlns:a16="http://schemas.microsoft.com/office/drawing/2014/main" id="{C712F74A-CB40-4DA9-1770-BB3F2123B9FC}"/>
              </a:ext>
            </a:extLst>
          </p:cNvPr>
          <p:cNvSpPr/>
          <p:nvPr/>
        </p:nvSpPr>
        <p:spPr>
          <a:xfrm>
            <a:off x="794173" y="2808515"/>
            <a:ext cx="2061028" cy="682171"/>
          </a:xfrm>
          <a:prstGeom prst="roundRect">
            <a:avLst>
              <a:gd name="adj" fmla="val 33688"/>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dirty="0"/>
              <a:t>深度学习</a:t>
            </a:r>
          </a:p>
        </p:txBody>
      </p:sp>
    </p:spTree>
    <p:extLst>
      <p:ext uri="{BB962C8B-B14F-4D97-AF65-F5344CB8AC3E}">
        <p14:creationId xmlns:p14="http://schemas.microsoft.com/office/powerpoint/2010/main" val="32646475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湖边的景色&#10;&#10;描述已自动生成">
            <a:extLst>
              <a:ext uri="{FF2B5EF4-FFF2-40B4-BE49-F238E27FC236}">
                <a16:creationId xmlns:a16="http://schemas.microsoft.com/office/drawing/2014/main" id="{D3978C90-3D91-DBFA-12C2-5709A3688765}"/>
              </a:ext>
            </a:extLst>
          </p:cNvPr>
          <p:cNvPicPr>
            <a:picLocks noChangeAspect="1"/>
          </p:cNvPicPr>
          <p:nvPr/>
        </p:nvPicPr>
        <p:blipFill rotWithShape="1">
          <a:blip r:embed="rId2">
            <a:extLst>
              <a:ext uri="{28A0092B-C50C-407E-A947-70E740481C1C}">
                <a14:useLocalDpi xmlns:a14="http://schemas.microsoft.com/office/drawing/2010/main" val="0"/>
              </a:ext>
            </a:extLst>
          </a:blip>
          <a:srcRect t="9018" b="6607"/>
          <a:stretch/>
        </p:blipFill>
        <p:spPr>
          <a:xfrm>
            <a:off x="1" y="0"/>
            <a:ext cx="12191999" cy="6858000"/>
          </a:xfrm>
          <a:prstGeom prst="rect">
            <a:avLst/>
          </a:prstGeom>
        </p:spPr>
      </p:pic>
      <p:sp>
        <p:nvSpPr>
          <p:cNvPr id="6" name="矩形 5">
            <a:extLst>
              <a:ext uri="{FF2B5EF4-FFF2-40B4-BE49-F238E27FC236}">
                <a16:creationId xmlns:a16="http://schemas.microsoft.com/office/drawing/2014/main" id="{E3081F42-28D9-29AB-7536-5D819D094A8C}"/>
              </a:ext>
            </a:extLst>
          </p:cNvPr>
          <p:cNvSpPr/>
          <p:nvPr/>
        </p:nvSpPr>
        <p:spPr>
          <a:xfrm>
            <a:off x="-3" y="0"/>
            <a:ext cx="12192000" cy="6858000"/>
          </a:xfrm>
          <a:prstGeom prst="rect">
            <a:avLst/>
          </a:prstGeom>
          <a:solidFill>
            <a:schemeClr val="bg1">
              <a:alpha val="2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76E75C33-9FA5-F67E-163D-C663BB48B638}"/>
              </a:ext>
            </a:extLst>
          </p:cNvPr>
          <p:cNvSpPr/>
          <p:nvPr/>
        </p:nvSpPr>
        <p:spPr>
          <a:xfrm>
            <a:off x="0" y="2031999"/>
            <a:ext cx="12192000" cy="2598057"/>
          </a:xfrm>
          <a:prstGeom prst="rect">
            <a:avLst/>
          </a:prstGeom>
          <a:solidFill>
            <a:schemeClr val="bg1">
              <a:alpha val="5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141A147-7CDC-7CAD-F058-34A2FC8C8D3A}"/>
              </a:ext>
            </a:extLst>
          </p:cNvPr>
          <p:cNvSpPr txBox="1"/>
          <p:nvPr/>
        </p:nvSpPr>
        <p:spPr>
          <a:xfrm>
            <a:off x="2895040" y="2977084"/>
            <a:ext cx="6401915" cy="707886"/>
          </a:xfrm>
          <a:prstGeom prst="rect">
            <a:avLst/>
          </a:prstGeom>
          <a:noFill/>
        </p:spPr>
        <p:txBody>
          <a:bodyPr wrap="square" rtlCol="0">
            <a:spAutoFit/>
          </a:bodyPr>
          <a:lstStyle/>
          <a:p>
            <a:r>
              <a:rPr lang="zh-CN" altLang="en-US" sz="4000" b="1" dirty="0"/>
              <a:t>第</a:t>
            </a:r>
            <a:r>
              <a:rPr lang="en-US" altLang="zh-CN" sz="4000" b="1" dirty="0"/>
              <a:t>2</a:t>
            </a:r>
            <a:r>
              <a:rPr lang="zh-CN" altLang="en-US" sz="4000" b="1" dirty="0"/>
              <a:t>章 基础知识及概念介绍</a:t>
            </a:r>
          </a:p>
        </p:txBody>
      </p:sp>
      <p:sp>
        <p:nvSpPr>
          <p:cNvPr id="7" name="矩形 6">
            <a:extLst>
              <a:ext uri="{FF2B5EF4-FFF2-40B4-BE49-F238E27FC236}">
                <a16:creationId xmlns:a16="http://schemas.microsoft.com/office/drawing/2014/main" id="{9049A17B-5EF5-A18A-C206-2FC5117A1DDD}"/>
              </a:ext>
            </a:extLst>
          </p:cNvPr>
          <p:cNvSpPr/>
          <p:nvPr/>
        </p:nvSpPr>
        <p:spPr>
          <a:xfrm>
            <a:off x="3087912" y="3902683"/>
            <a:ext cx="6016175" cy="45719"/>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938903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ECB4C3E-3ECA-DB4F-8D1D-4A71493CA600}"/>
              </a:ext>
            </a:extLst>
          </p:cNvPr>
          <p:cNvSpPr/>
          <p:nvPr/>
        </p:nvSpPr>
        <p:spPr>
          <a:xfrm>
            <a:off x="348345" y="217715"/>
            <a:ext cx="45719" cy="1030514"/>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141A147-7CDC-7CAD-F058-34A2FC8C8D3A}"/>
              </a:ext>
            </a:extLst>
          </p:cNvPr>
          <p:cNvSpPr txBox="1"/>
          <p:nvPr/>
        </p:nvSpPr>
        <p:spPr>
          <a:xfrm>
            <a:off x="394064" y="502139"/>
            <a:ext cx="800219" cy="461665"/>
          </a:xfrm>
          <a:prstGeom prst="rect">
            <a:avLst/>
          </a:prstGeom>
          <a:noFill/>
        </p:spPr>
        <p:txBody>
          <a:bodyPr wrap="none" rtlCol="0">
            <a:spAutoFit/>
          </a:bodyPr>
          <a:lstStyle/>
          <a:p>
            <a:r>
              <a:rPr lang="zh-CN" altLang="en-US" sz="2400" b="1" dirty="0"/>
              <a:t>数学</a:t>
            </a:r>
          </a:p>
        </p:txBody>
      </p:sp>
      <p:sp>
        <p:nvSpPr>
          <p:cNvPr id="2" name="文本框 1">
            <a:extLst>
              <a:ext uri="{FF2B5EF4-FFF2-40B4-BE49-F238E27FC236}">
                <a16:creationId xmlns:a16="http://schemas.microsoft.com/office/drawing/2014/main" id="{5C844D7C-0DBA-35AB-1997-305C219B2A6E}"/>
              </a:ext>
            </a:extLst>
          </p:cNvPr>
          <p:cNvSpPr txBox="1"/>
          <p:nvPr/>
        </p:nvSpPr>
        <p:spPr>
          <a:xfrm>
            <a:off x="2680279" y="1248229"/>
            <a:ext cx="6596678" cy="400110"/>
          </a:xfrm>
          <a:prstGeom prst="rect">
            <a:avLst/>
          </a:prstGeom>
          <a:noFill/>
        </p:spPr>
        <p:txBody>
          <a:bodyPr wrap="none" rtlCol="0">
            <a:spAutoFit/>
          </a:bodyPr>
          <a:lstStyle/>
          <a:p>
            <a:r>
              <a:rPr lang="zh-CN" altLang="en-US" sz="2000" dirty="0"/>
              <a:t>本科的数学知识已经可以满足中等水平的深度学习任务了</a:t>
            </a:r>
          </a:p>
        </p:txBody>
      </p:sp>
      <p:sp>
        <p:nvSpPr>
          <p:cNvPr id="35" name="文本框 34">
            <a:extLst>
              <a:ext uri="{FF2B5EF4-FFF2-40B4-BE49-F238E27FC236}">
                <a16:creationId xmlns:a16="http://schemas.microsoft.com/office/drawing/2014/main" id="{AD44757A-54E0-A5BB-83FF-6AFD6E230BCF}"/>
              </a:ext>
            </a:extLst>
          </p:cNvPr>
          <p:cNvSpPr txBox="1"/>
          <p:nvPr/>
        </p:nvSpPr>
        <p:spPr>
          <a:xfrm>
            <a:off x="1264507" y="2164027"/>
            <a:ext cx="1415772" cy="461665"/>
          </a:xfrm>
          <a:prstGeom prst="rect">
            <a:avLst/>
          </a:prstGeom>
          <a:noFill/>
        </p:spPr>
        <p:txBody>
          <a:bodyPr wrap="none" rtlCol="0">
            <a:spAutoFit/>
          </a:bodyPr>
          <a:lstStyle/>
          <a:p>
            <a:r>
              <a:rPr lang="zh-CN" altLang="en-US" sz="2400" dirty="0"/>
              <a:t>线性代数</a:t>
            </a:r>
          </a:p>
        </p:txBody>
      </p:sp>
      <p:sp>
        <p:nvSpPr>
          <p:cNvPr id="39" name="文本框 38">
            <a:extLst>
              <a:ext uri="{FF2B5EF4-FFF2-40B4-BE49-F238E27FC236}">
                <a16:creationId xmlns:a16="http://schemas.microsoft.com/office/drawing/2014/main" id="{32A6A9B1-FBD6-C72A-362F-E90BD380E4B8}"/>
              </a:ext>
            </a:extLst>
          </p:cNvPr>
          <p:cNvSpPr txBox="1"/>
          <p:nvPr/>
        </p:nvSpPr>
        <p:spPr>
          <a:xfrm>
            <a:off x="1055430" y="3066143"/>
            <a:ext cx="2695633" cy="161582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t>标量、向量</a:t>
            </a:r>
            <a:endParaRPr lang="en-US" altLang="zh-CN" dirty="0"/>
          </a:p>
          <a:p>
            <a:pPr marL="285750" indent="-285750">
              <a:lnSpc>
                <a:spcPct val="150000"/>
              </a:lnSpc>
              <a:buFont typeface="Arial" panose="020B0604020202020204" pitchFamily="34" charset="0"/>
              <a:buChar char="•"/>
            </a:pPr>
            <a:r>
              <a:rPr lang="zh-CN" altLang="en-US" dirty="0"/>
              <a:t>矩阵、张量、范数</a:t>
            </a:r>
            <a:endParaRPr lang="en-US" altLang="zh-CN" dirty="0"/>
          </a:p>
          <a:p>
            <a:pPr marL="285750" indent="-285750">
              <a:lnSpc>
                <a:spcPct val="150000"/>
              </a:lnSpc>
              <a:buFont typeface="Arial" panose="020B0604020202020204" pitchFamily="34" charset="0"/>
              <a:buChar char="•"/>
            </a:pPr>
            <a:r>
              <a:rPr lang="zh-CN" altLang="en-US" dirty="0"/>
              <a:t>互相之间的运算</a:t>
            </a:r>
            <a:endParaRPr lang="en-US" altLang="zh-CN" dirty="0"/>
          </a:p>
          <a:p>
            <a:pPr marL="285750" indent="-285750">
              <a:buFont typeface="Arial" panose="020B0604020202020204" pitchFamily="34" charset="0"/>
              <a:buChar char="•"/>
            </a:pPr>
            <a:endParaRPr lang="zh-CN" altLang="en-US" dirty="0"/>
          </a:p>
        </p:txBody>
      </p:sp>
      <p:sp>
        <p:nvSpPr>
          <p:cNvPr id="40" name="文本框 39">
            <a:extLst>
              <a:ext uri="{FF2B5EF4-FFF2-40B4-BE49-F238E27FC236}">
                <a16:creationId xmlns:a16="http://schemas.microsoft.com/office/drawing/2014/main" id="{25FA9FD2-305B-F70F-88D5-80564C4DDF18}"/>
              </a:ext>
            </a:extLst>
          </p:cNvPr>
          <p:cNvSpPr txBox="1"/>
          <p:nvPr/>
        </p:nvSpPr>
        <p:spPr>
          <a:xfrm>
            <a:off x="5458338" y="2164027"/>
            <a:ext cx="1107996" cy="461665"/>
          </a:xfrm>
          <a:prstGeom prst="rect">
            <a:avLst/>
          </a:prstGeom>
          <a:noFill/>
        </p:spPr>
        <p:txBody>
          <a:bodyPr wrap="none" rtlCol="0">
            <a:spAutoFit/>
          </a:bodyPr>
          <a:lstStyle/>
          <a:p>
            <a:r>
              <a:rPr lang="zh-CN" altLang="en-US" sz="2400" dirty="0"/>
              <a:t>微积分</a:t>
            </a:r>
          </a:p>
        </p:txBody>
      </p:sp>
      <p:sp>
        <p:nvSpPr>
          <p:cNvPr id="41" name="文本框 40">
            <a:extLst>
              <a:ext uri="{FF2B5EF4-FFF2-40B4-BE49-F238E27FC236}">
                <a16:creationId xmlns:a16="http://schemas.microsoft.com/office/drawing/2014/main" id="{31A42764-D471-2DB3-8A69-48F7A74E9D4F}"/>
              </a:ext>
            </a:extLst>
          </p:cNvPr>
          <p:cNvSpPr txBox="1"/>
          <p:nvPr/>
        </p:nvSpPr>
        <p:spPr>
          <a:xfrm>
            <a:off x="9344393" y="2164026"/>
            <a:ext cx="1107996" cy="461665"/>
          </a:xfrm>
          <a:prstGeom prst="rect">
            <a:avLst/>
          </a:prstGeom>
          <a:noFill/>
        </p:spPr>
        <p:txBody>
          <a:bodyPr wrap="none" rtlCol="0">
            <a:spAutoFit/>
          </a:bodyPr>
          <a:lstStyle/>
          <a:p>
            <a:r>
              <a:rPr lang="zh-CN" altLang="en-US" sz="2400" dirty="0"/>
              <a:t>信息论</a:t>
            </a:r>
          </a:p>
        </p:txBody>
      </p:sp>
      <p:sp>
        <p:nvSpPr>
          <p:cNvPr id="44" name="文本框 43">
            <a:extLst>
              <a:ext uri="{FF2B5EF4-FFF2-40B4-BE49-F238E27FC236}">
                <a16:creationId xmlns:a16="http://schemas.microsoft.com/office/drawing/2014/main" id="{2AA884BF-457B-5723-E204-F7ECBB77AC13}"/>
              </a:ext>
            </a:extLst>
          </p:cNvPr>
          <p:cNvSpPr txBox="1"/>
          <p:nvPr/>
        </p:nvSpPr>
        <p:spPr>
          <a:xfrm>
            <a:off x="5058860" y="3066142"/>
            <a:ext cx="2695633" cy="161582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t>导数</a:t>
            </a:r>
            <a:endParaRPr lang="en-US" altLang="zh-CN" dirty="0"/>
          </a:p>
          <a:p>
            <a:pPr marL="285750" indent="-285750">
              <a:lnSpc>
                <a:spcPct val="150000"/>
              </a:lnSpc>
              <a:buFont typeface="Arial" panose="020B0604020202020204" pitchFamily="34" charset="0"/>
              <a:buChar char="•"/>
            </a:pPr>
            <a:r>
              <a:rPr lang="zh-CN" altLang="en-US" dirty="0"/>
              <a:t>偏导</a:t>
            </a:r>
            <a:endParaRPr lang="en-US" altLang="zh-CN" dirty="0"/>
          </a:p>
          <a:p>
            <a:pPr marL="285750" indent="-285750">
              <a:lnSpc>
                <a:spcPct val="150000"/>
              </a:lnSpc>
              <a:buFont typeface="Arial" panose="020B0604020202020204" pitchFamily="34" charset="0"/>
              <a:buChar char="•"/>
            </a:pPr>
            <a:r>
              <a:rPr lang="zh-CN" altLang="en-US" dirty="0"/>
              <a:t>梯度</a:t>
            </a:r>
            <a:endParaRPr lang="en-US" altLang="zh-CN" dirty="0"/>
          </a:p>
          <a:p>
            <a:pPr marL="285750" indent="-285750">
              <a:buFont typeface="Arial" panose="020B0604020202020204" pitchFamily="34" charset="0"/>
              <a:buChar char="•"/>
            </a:pPr>
            <a:endParaRPr lang="zh-CN" altLang="en-US" dirty="0"/>
          </a:p>
        </p:txBody>
      </p:sp>
      <p:sp>
        <p:nvSpPr>
          <p:cNvPr id="45" name="文本框 44">
            <a:extLst>
              <a:ext uri="{FF2B5EF4-FFF2-40B4-BE49-F238E27FC236}">
                <a16:creationId xmlns:a16="http://schemas.microsoft.com/office/drawing/2014/main" id="{5682F83E-5DEF-FBD5-D162-5261E8F37619}"/>
              </a:ext>
            </a:extLst>
          </p:cNvPr>
          <p:cNvSpPr txBox="1"/>
          <p:nvPr/>
        </p:nvSpPr>
        <p:spPr>
          <a:xfrm>
            <a:off x="8963451" y="3066143"/>
            <a:ext cx="2695633" cy="161582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t>信息熵</a:t>
            </a:r>
            <a:endParaRPr lang="en-US" altLang="zh-CN" dirty="0"/>
          </a:p>
          <a:p>
            <a:pPr marL="285750" indent="-285750">
              <a:lnSpc>
                <a:spcPct val="150000"/>
              </a:lnSpc>
              <a:buFont typeface="Arial" panose="020B0604020202020204" pitchFamily="34" charset="0"/>
              <a:buChar char="•"/>
            </a:pPr>
            <a:r>
              <a:rPr lang="en-US" altLang="zh-CN" dirty="0"/>
              <a:t>KL</a:t>
            </a:r>
            <a:r>
              <a:rPr lang="zh-CN" altLang="en-US" dirty="0"/>
              <a:t>散度</a:t>
            </a:r>
            <a:endParaRPr lang="en-US" altLang="zh-CN" dirty="0"/>
          </a:p>
          <a:p>
            <a:pPr marL="285750" indent="-285750">
              <a:lnSpc>
                <a:spcPct val="150000"/>
              </a:lnSpc>
              <a:buFont typeface="Arial" panose="020B0604020202020204" pitchFamily="34" charset="0"/>
              <a:buChar char="•"/>
            </a:pPr>
            <a:r>
              <a:rPr lang="zh-CN" altLang="en-US" dirty="0"/>
              <a:t>交叉熵</a:t>
            </a:r>
            <a:endParaRPr lang="en-US" altLang="zh-CN" dirty="0"/>
          </a:p>
          <a:p>
            <a:pPr marL="285750" indent="-285750">
              <a:buFont typeface="Arial" panose="020B0604020202020204" pitchFamily="34" charset="0"/>
              <a:buChar char="•"/>
            </a:pPr>
            <a:endParaRPr lang="zh-CN" altLang="en-US" dirty="0"/>
          </a:p>
        </p:txBody>
      </p:sp>
      <p:pic>
        <p:nvPicPr>
          <p:cNvPr id="47" name="图片 46" descr="建筑与房屋的城市空拍图与椅子&#10;&#10;低可信度描述已自动生成">
            <a:extLst>
              <a:ext uri="{FF2B5EF4-FFF2-40B4-BE49-F238E27FC236}">
                <a16:creationId xmlns:a16="http://schemas.microsoft.com/office/drawing/2014/main" id="{1B00C645-0F63-D37C-86A2-BE8F97E8466F}"/>
              </a:ext>
            </a:extLst>
          </p:cNvPr>
          <p:cNvPicPr>
            <a:picLocks noChangeAspect="1"/>
          </p:cNvPicPr>
          <p:nvPr/>
        </p:nvPicPr>
        <p:blipFill rotWithShape="1">
          <a:blip r:embed="rId2">
            <a:extLst>
              <a:ext uri="{28A0092B-C50C-407E-A947-70E740481C1C}">
                <a14:useLocalDpi xmlns:a14="http://schemas.microsoft.com/office/drawing/2010/main" val="0"/>
              </a:ext>
            </a:extLst>
          </a:blip>
          <a:srcRect t="86511"/>
          <a:stretch/>
        </p:blipFill>
        <p:spPr>
          <a:xfrm>
            <a:off x="0" y="6035717"/>
            <a:ext cx="12192000" cy="822283"/>
          </a:xfrm>
          <a:prstGeom prst="rect">
            <a:avLst/>
          </a:prstGeom>
        </p:spPr>
      </p:pic>
      <p:sp>
        <p:nvSpPr>
          <p:cNvPr id="48" name="矩形 47">
            <a:extLst>
              <a:ext uri="{FF2B5EF4-FFF2-40B4-BE49-F238E27FC236}">
                <a16:creationId xmlns:a16="http://schemas.microsoft.com/office/drawing/2014/main" id="{0C566874-3D4F-653A-96B3-3331518A7420}"/>
              </a:ext>
            </a:extLst>
          </p:cNvPr>
          <p:cNvSpPr/>
          <p:nvPr/>
        </p:nvSpPr>
        <p:spPr>
          <a:xfrm>
            <a:off x="0" y="6035716"/>
            <a:ext cx="12192000" cy="822284"/>
          </a:xfrm>
          <a:prstGeom prst="rect">
            <a:avLst/>
          </a:prstGeom>
          <a:solidFill>
            <a:schemeClr val="bg2">
              <a:lumMod val="90000"/>
              <a:alpha val="5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828845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ECB4C3E-3ECA-DB4F-8D1D-4A71493CA600}"/>
              </a:ext>
            </a:extLst>
          </p:cNvPr>
          <p:cNvSpPr/>
          <p:nvPr/>
        </p:nvSpPr>
        <p:spPr>
          <a:xfrm>
            <a:off x="348345" y="217715"/>
            <a:ext cx="45719" cy="1030514"/>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141A147-7CDC-7CAD-F058-34A2FC8C8D3A}"/>
              </a:ext>
            </a:extLst>
          </p:cNvPr>
          <p:cNvSpPr txBox="1"/>
          <p:nvPr/>
        </p:nvSpPr>
        <p:spPr>
          <a:xfrm>
            <a:off x="394064" y="502139"/>
            <a:ext cx="800219" cy="461665"/>
          </a:xfrm>
          <a:prstGeom prst="rect">
            <a:avLst/>
          </a:prstGeom>
          <a:noFill/>
        </p:spPr>
        <p:txBody>
          <a:bodyPr wrap="none" rtlCol="0">
            <a:spAutoFit/>
          </a:bodyPr>
          <a:lstStyle/>
          <a:p>
            <a:r>
              <a:rPr lang="zh-CN" altLang="en-US" sz="2400" b="1" dirty="0"/>
              <a:t>数学</a:t>
            </a:r>
          </a:p>
        </p:txBody>
      </p:sp>
      <p:sp>
        <p:nvSpPr>
          <p:cNvPr id="2" name="文本框 1">
            <a:extLst>
              <a:ext uri="{FF2B5EF4-FFF2-40B4-BE49-F238E27FC236}">
                <a16:creationId xmlns:a16="http://schemas.microsoft.com/office/drawing/2014/main" id="{5C844D7C-0DBA-35AB-1997-305C219B2A6E}"/>
              </a:ext>
            </a:extLst>
          </p:cNvPr>
          <p:cNvSpPr txBox="1"/>
          <p:nvPr/>
        </p:nvSpPr>
        <p:spPr>
          <a:xfrm>
            <a:off x="2680279" y="1248229"/>
            <a:ext cx="6596678" cy="400110"/>
          </a:xfrm>
          <a:prstGeom prst="rect">
            <a:avLst/>
          </a:prstGeom>
          <a:noFill/>
        </p:spPr>
        <p:txBody>
          <a:bodyPr wrap="none" rtlCol="0">
            <a:spAutoFit/>
          </a:bodyPr>
          <a:lstStyle/>
          <a:p>
            <a:r>
              <a:rPr lang="zh-CN" altLang="en-US" sz="2000" dirty="0"/>
              <a:t>本科的数学知识已经可以满足中等水平的深度学习任务了</a:t>
            </a:r>
          </a:p>
        </p:txBody>
      </p:sp>
      <p:sp>
        <p:nvSpPr>
          <p:cNvPr id="35" name="文本框 34">
            <a:extLst>
              <a:ext uri="{FF2B5EF4-FFF2-40B4-BE49-F238E27FC236}">
                <a16:creationId xmlns:a16="http://schemas.microsoft.com/office/drawing/2014/main" id="{AD44757A-54E0-A5BB-83FF-6AFD6E230BCF}"/>
              </a:ext>
            </a:extLst>
          </p:cNvPr>
          <p:cNvSpPr txBox="1"/>
          <p:nvPr/>
        </p:nvSpPr>
        <p:spPr>
          <a:xfrm>
            <a:off x="1264507" y="2164027"/>
            <a:ext cx="1415772" cy="461665"/>
          </a:xfrm>
          <a:prstGeom prst="rect">
            <a:avLst/>
          </a:prstGeom>
          <a:noFill/>
        </p:spPr>
        <p:txBody>
          <a:bodyPr wrap="none" rtlCol="0">
            <a:spAutoFit/>
          </a:bodyPr>
          <a:lstStyle/>
          <a:p>
            <a:r>
              <a:rPr lang="zh-CN" altLang="en-US" sz="2400" dirty="0"/>
              <a:t>线性代数</a:t>
            </a:r>
          </a:p>
        </p:txBody>
      </p:sp>
      <p:sp>
        <p:nvSpPr>
          <p:cNvPr id="39" name="文本框 38">
            <a:extLst>
              <a:ext uri="{FF2B5EF4-FFF2-40B4-BE49-F238E27FC236}">
                <a16:creationId xmlns:a16="http://schemas.microsoft.com/office/drawing/2014/main" id="{32A6A9B1-FBD6-C72A-362F-E90BD380E4B8}"/>
              </a:ext>
            </a:extLst>
          </p:cNvPr>
          <p:cNvSpPr txBox="1"/>
          <p:nvPr/>
        </p:nvSpPr>
        <p:spPr>
          <a:xfrm>
            <a:off x="1055430" y="3066143"/>
            <a:ext cx="2695633" cy="161582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t>标量、向量</a:t>
            </a:r>
            <a:endParaRPr lang="en-US" altLang="zh-CN" dirty="0"/>
          </a:p>
          <a:p>
            <a:pPr marL="285750" indent="-285750">
              <a:lnSpc>
                <a:spcPct val="150000"/>
              </a:lnSpc>
              <a:buFont typeface="Arial" panose="020B0604020202020204" pitchFamily="34" charset="0"/>
              <a:buChar char="•"/>
            </a:pPr>
            <a:r>
              <a:rPr lang="zh-CN" altLang="en-US" dirty="0"/>
              <a:t>矩阵、张量、范数</a:t>
            </a:r>
            <a:endParaRPr lang="en-US" altLang="zh-CN" dirty="0"/>
          </a:p>
          <a:p>
            <a:pPr marL="285750" indent="-285750">
              <a:lnSpc>
                <a:spcPct val="150000"/>
              </a:lnSpc>
              <a:buFont typeface="Arial" panose="020B0604020202020204" pitchFamily="34" charset="0"/>
              <a:buChar char="•"/>
            </a:pPr>
            <a:r>
              <a:rPr lang="zh-CN" altLang="en-US" dirty="0"/>
              <a:t>互相之间的运算</a:t>
            </a:r>
            <a:endParaRPr lang="en-US" altLang="zh-CN" dirty="0"/>
          </a:p>
          <a:p>
            <a:pPr marL="285750" indent="-285750">
              <a:buFont typeface="Arial" panose="020B0604020202020204" pitchFamily="34" charset="0"/>
              <a:buChar char="•"/>
            </a:pPr>
            <a:endParaRPr lang="zh-CN" altLang="en-US" dirty="0"/>
          </a:p>
        </p:txBody>
      </p:sp>
      <p:sp>
        <p:nvSpPr>
          <p:cNvPr id="40" name="文本框 39">
            <a:extLst>
              <a:ext uri="{FF2B5EF4-FFF2-40B4-BE49-F238E27FC236}">
                <a16:creationId xmlns:a16="http://schemas.microsoft.com/office/drawing/2014/main" id="{25FA9FD2-305B-F70F-88D5-80564C4DDF18}"/>
              </a:ext>
            </a:extLst>
          </p:cNvPr>
          <p:cNvSpPr txBox="1"/>
          <p:nvPr/>
        </p:nvSpPr>
        <p:spPr>
          <a:xfrm>
            <a:off x="5458338" y="2164027"/>
            <a:ext cx="1107996" cy="461665"/>
          </a:xfrm>
          <a:prstGeom prst="rect">
            <a:avLst/>
          </a:prstGeom>
          <a:noFill/>
        </p:spPr>
        <p:txBody>
          <a:bodyPr wrap="none" rtlCol="0">
            <a:spAutoFit/>
          </a:bodyPr>
          <a:lstStyle/>
          <a:p>
            <a:r>
              <a:rPr lang="zh-CN" altLang="en-US" sz="2400" dirty="0"/>
              <a:t>微积分</a:t>
            </a:r>
          </a:p>
        </p:txBody>
      </p:sp>
      <p:sp>
        <p:nvSpPr>
          <p:cNvPr id="41" name="文本框 40">
            <a:extLst>
              <a:ext uri="{FF2B5EF4-FFF2-40B4-BE49-F238E27FC236}">
                <a16:creationId xmlns:a16="http://schemas.microsoft.com/office/drawing/2014/main" id="{31A42764-D471-2DB3-8A69-48F7A74E9D4F}"/>
              </a:ext>
            </a:extLst>
          </p:cNvPr>
          <p:cNvSpPr txBox="1"/>
          <p:nvPr/>
        </p:nvSpPr>
        <p:spPr>
          <a:xfrm>
            <a:off x="9344393" y="2164026"/>
            <a:ext cx="1107996" cy="461665"/>
          </a:xfrm>
          <a:prstGeom prst="rect">
            <a:avLst/>
          </a:prstGeom>
          <a:noFill/>
        </p:spPr>
        <p:txBody>
          <a:bodyPr wrap="none" rtlCol="0">
            <a:spAutoFit/>
          </a:bodyPr>
          <a:lstStyle/>
          <a:p>
            <a:r>
              <a:rPr lang="zh-CN" altLang="en-US" sz="2400" dirty="0"/>
              <a:t>信息论</a:t>
            </a:r>
          </a:p>
        </p:txBody>
      </p:sp>
      <p:sp>
        <p:nvSpPr>
          <p:cNvPr id="44" name="文本框 43">
            <a:extLst>
              <a:ext uri="{FF2B5EF4-FFF2-40B4-BE49-F238E27FC236}">
                <a16:creationId xmlns:a16="http://schemas.microsoft.com/office/drawing/2014/main" id="{2AA884BF-457B-5723-E204-F7ECBB77AC13}"/>
              </a:ext>
            </a:extLst>
          </p:cNvPr>
          <p:cNvSpPr txBox="1"/>
          <p:nvPr/>
        </p:nvSpPr>
        <p:spPr>
          <a:xfrm>
            <a:off x="5058860" y="3066142"/>
            <a:ext cx="2695633" cy="161582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t>导数</a:t>
            </a:r>
            <a:endParaRPr lang="en-US" altLang="zh-CN" dirty="0"/>
          </a:p>
          <a:p>
            <a:pPr marL="285750" indent="-285750">
              <a:lnSpc>
                <a:spcPct val="150000"/>
              </a:lnSpc>
              <a:buFont typeface="Arial" panose="020B0604020202020204" pitchFamily="34" charset="0"/>
              <a:buChar char="•"/>
            </a:pPr>
            <a:r>
              <a:rPr lang="zh-CN" altLang="en-US" dirty="0"/>
              <a:t>偏导</a:t>
            </a:r>
            <a:endParaRPr lang="en-US" altLang="zh-CN" dirty="0"/>
          </a:p>
          <a:p>
            <a:pPr marL="285750" indent="-285750">
              <a:lnSpc>
                <a:spcPct val="150000"/>
              </a:lnSpc>
              <a:buFont typeface="Arial" panose="020B0604020202020204" pitchFamily="34" charset="0"/>
              <a:buChar char="•"/>
            </a:pPr>
            <a:r>
              <a:rPr lang="zh-CN" altLang="en-US" dirty="0"/>
              <a:t>梯度</a:t>
            </a:r>
            <a:endParaRPr lang="en-US" altLang="zh-CN" dirty="0"/>
          </a:p>
          <a:p>
            <a:pPr marL="285750" indent="-285750">
              <a:buFont typeface="Arial" panose="020B0604020202020204" pitchFamily="34" charset="0"/>
              <a:buChar char="•"/>
            </a:pPr>
            <a:endParaRPr lang="zh-CN" altLang="en-US" dirty="0"/>
          </a:p>
        </p:txBody>
      </p:sp>
      <p:sp>
        <p:nvSpPr>
          <p:cNvPr id="45" name="文本框 44">
            <a:extLst>
              <a:ext uri="{FF2B5EF4-FFF2-40B4-BE49-F238E27FC236}">
                <a16:creationId xmlns:a16="http://schemas.microsoft.com/office/drawing/2014/main" id="{5682F83E-5DEF-FBD5-D162-5261E8F37619}"/>
              </a:ext>
            </a:extLst>
          </p:cNvPr>
          <p:cNvSpPr txBox="1"/>
          <p:nvPr/>
        </p:nvSpPr>
        <p:spPr>
          <a:xfrm>
            <a:off x="8963451" y="3066143"/>
            <a:ext cx="2695633" cy="161582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t>信息熵</a:t>
            </a:r>
            <a:endParaRPr lang="en-US" altLang="zh-CN" dirty="0"/>
          </a:p>
          <a:p>
            <a:pPr marL="285750" indent="-285750">
              <a:lnSpc>
                <a:spcPct val="150000"/>
              </a:lnSpc>
              <a:buFont typeface="Arial" panose="020B0604020202020204" pitchFamily="34" charset="0"/>
              <a:buChar char="•"/>
            </a:pPr>
            <a:r>
              <a:rPr lang="en-US" altLang="zh-CN" dirty="0"/>
              <a:t>KL</a:t>
            </a:r>
            <a:r>
              <a:rPr lang="zh-CN" altLang="en-US" dirty="0"/>
              <a:t>散度</a:t>
            </a:r>
            <a:endParaRPr lang="en-US" altLang="zh-CN" dirty="0"/>
          </a:p>
          <a:p>
            <a:pPr marL="285750" indent="-285750">
              <a:lnSpc>
                <a:spcPct val="150000"/>
              </a:lnSpc>
              <a:buFont typeface="Arial" panose="020B0604020202020204" pitchFamily="34" charset="0"/>
              <a:buChar char="•"/>
            </a:pPr>
            <a:r>
              <a:rPr lang="zh-CN" altLang="en-US" dirty="0"/>
              <a:t>交叉熵</a:t>
            </a:r>
            <a:endParaRPr lang="en-US" altLang="zh-CN" dirty="0"/>
          </a:p>
          <a:p>
            <a:pPr marL="285750" indent="-285750">
              <a:buFont typeface="Arial" panose="020B0604020202020204" pitchFamily="34" charset="0"/>
              <a:buChar char="•"/>
            </a:pPr>
            <a:endParaRPr lang="zh-CN" altLang="en-US" dirty="0"/>
          </a:p>
        </p:txBody>
      </p:sp>
      <p:pic>
        <p:nvPicPr>
          <p:cNvPr id="47" name="图片 46" descr="建筑与房屋的城市空拍图与椅子&#10;&#10;低可信度描述已自动生成">
            <a:extLst>
              <a:ext uri="{FF2B5EF4-FFF2-40B4-BE49-F238E27FC236}">
                <a16:creationId xmlns:a16="http://schemas.microsoft.com/office/drawing/2014/main" id="{1B00C645-0F63-D37C-86A2-BE8F97E8466F}"/>
              </a:ext>
            </a:extLst>
          </p:cNvPr>
          <p:cNvPicPr>
            <a:picLocks noChangeAspect="1"/>
          </p:cNvPicPr>
          <p:nvPr/>
        </p:nvPicPr>
        <p:blipFill rotWithShape="1">
          <a:blip r:embed="rId2">
            <a:extLst>
              <a:ext uri="{28A0092B-C50C-407E-A947-70E740481C1C}">
                <a14:useLocalDpi xmlns:a14="http://schemas.microsoft.com/office/drawing/2010/main" val="0"/>
              </a:ext>
            </a:extLst>
          </a:blip>
          <a:srcRect t="86511"/>
          <a:stretch/>
        </p:blipFill>
        <p:spPr>
          <a:xfrm>
            <a:off x="0" y="6035717"/>
            <a:ext cx="12192000" cy="822283"/>
          </a:xfrm>
          <a:prstGeom prst="rect">
            <a:avLst/>
          </a:prstGeom>
        </p:spPr>
      </p:pic>
      <p:sp>
        <p:nvSpPr>
          <p:cNvPr id="48" name="矩形 47">
            <a:extLst>
              <a:ext uri="{FF2B5EF4-FFF2-40B4-BE49-F238E27FC236}">
                <a16:creationId xmlns:a16="http://schemas.microsoft.com/office/drawing/2014/main" id="{0C566874-3D4F-653A-96B3-3331518A7420}"/>
              </a:ext>
            </a:extLst>
          </p:cNvPr>
          <p:cNvSpPr/>
          <p:nvPr/>
        </p:nvSpPr>
        <p:spPr>
          <a:xfrm>
            <a:off x="0" y="6035716"/>
            <a:ext cx="12192000" cy="822284"/>
          </a:xfrm>
          <a:prstGeom prst="rect">
            <a:avLst/>
          </a:prstGeom>
          <a:solidFill>
            <a:schemeClr val="bg2">
              <a:lumMod val="90000"/>
              <a:alpha val="5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059902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ECB4C3E-3ECA-DB4F-8D1D-4A71493CA600}"/>
              </a:ext>
            </a:extLst>
          </p:cNvPr>
          <p:cNvSpPr/>
          <p:nvPr/>
        </p:nvSpPr>
        <p:spPr>
          <a:xfrm>
            <a:off x="348345" y="217715"/>
            <a:ext cx="45719" cy="1030514"/>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141A147-7CDC-7CAD-F058-34A2FC8C8D3A}"/>
              </a:ext>
            </a:extLst>
          </p:cNvPr>
          <p:cNvSpPr txBox="1"/>
          <p:nvPr/>
        </p:nvSpPr>
        <p:spPr>
          <a:xfrm>
            <a:off x="394064" y="502139"/>
            <a:ext cx="2031325" cy="461665"/>
          </a:xfrm>
          <a:prstGeom prst="rect">
            <a:avLst/>
          </a:prstGeom>
          <a:noFill/>
        </p:spPr>
        <p:txBody>
          <a:bodyPr wrap="none" rtlCol="0">
            <a:spAutoFit/>
          </a:bodyPr>
          <a:lstStyle/>
          <a:p>
            <a:r>
              <a:rPr lang="zh-CN" altLang="en-US" sz="2400" b="1" dirty="0"/>
              <a:t>神经网络结构</a:t>
            </a:r>
          </a:p>
        </p:txBody>
      </p:sp>
      <p:sp>
        <p:nvSpPr>
          <p:cNvPr id="5" name="文本框 4">
            <a:extLst>
              <a:ext uri="{FF2B5EF4-FFF2-40B4-BE49-F238E27FC236}">
                <a16:creationId xmlns:a16="http://schemas.microsoft.com/office/drawing/2014/main" id="{1569EB66-7318-9BC4-8299-57452E02A062}"/>
              </a:ext>
            </a:extLst>
          </p:cNvPr>
          <p:cNvSpPr txBox="1"/>
          <p:nvPr/>
        </p:nvSpPr>
        <p:spPr>
          <a:xfrm>
            <a:off x="794173" y="2132363"/>
            <a:ext cx="3781582" cy="1296637"/>
          </a:xfrm>
          <a:prstGeom prst="rect">
            <a:avLst/>
          </a:prstGeom>
          <a:noFill/>
        </p:spPr>
        <p:txBody>
          <a:bodyPr wrap="square" rtlCol="0">
            <a:spAutoFit/>
          </a:bodyPr>
          <a:lstStyle/>
          <a:p>
            <a:pPr>
              <a:lnSpc>
                <a:spcPct val="150000"/>
              </a:lnSpc>
            </a:pPr>
            <a:r>
              <a:rPr lang="zh-CN" altLang="en-US" dirty="0"/>
              <a:t>深度学习算法，基本上都是一层一层的网络结构，我们把这种网络称之为</a:t>
            </a:r>
            <a:r>
              <a:rPr lang="en-US" altLang="zh-CN" dirty="0"/>
              <a:t>【</a:t>
            </a:r>
            <a:r>
              <a:rPr lang="zh-CN" altLang="en-US" dirty="0"/>
              <a:t>人工神经网络</a:t>
            </a:r>
            <a:r>
              <a:rPr lang="en-US" altLang="zh-CN" dirty="0"/>
              <a:t>】</a:t>
            </a:r>
            <a:endParaRPr lang="zh-CN" altLang="en-US" dirty="0"/>
          </a:p>
        </p:txBody>
      </p:sp>
      <p:pic>
        <p:nvPicPr>
          <p:cNvPr id="8" name="图片 7" descr="图示&#10;&#10;描述已自动生成">
            <a:extLst>
              <a:ext uri="{FF2B5EF4-FFF2-40B4-BE49-F238E27FC236}">
                <a16:creationId xmlns:a16="http://schemas.microsoft.com/office/drawing/2014/main" id="{CDD1B618-5084-D6C3-696A-0EA35753BA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8091" y="1457347"/>
            <a:ext cx="6483048" cy="4298021"/>
          </a:xfrm>
          <a:prstGeom prst="rect">
            <a:avLst/>
          </a:prstGeom>
        </p:spPr>
      </p:pic>
    </p:spTree>
    <p:extLst>
      <p:ext uri="{BB962C8B-B14F-4D97-AF65-F5344CB8AC3E}">
        <p14:creationId xmlns:p14="http://schemas.microsoft.com/office/powerpoint/2010/main" val="2656933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ECB4C3E-3ECA-DB4F-8D1D-4A71493CA600}"/>
              </a:ext>
            </a:extLst>
          </p:cNvPr>
          <p:cNvSpPr/>
          <p:nvPr/>
        </p:nvSpPr>
        <p:spPr>
          <a:xfrm>
            <a:off x="348345" y="217715"/>
            <a:ext cx="45719" cy="1030514"/>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141A147-7CDC-7CAD-F058-34A2FC8C8D3A}"/>
              </a:ext>
            </a:extLst>
          </p:cNvPr>
          <p:cNvSpPr txBox="1"/>
          <p:nvPr/>
        </p:nvSpPr>
        <p:spPr>
          <a:xfrm>
            <a:off x="394064" y="502139"/>
            <a:ext cx="1107996" cy="461665"/>
          </a:xfrm>
          <a:prstGeom prst="rect">
            <a:avLst/>
          </a:prstGeom>
          <a:noFill/>
        </p:spPr>
        <p:txBody>
          <a:bodyPr wrap="none" rtlCol="0">
            <a:spAutoFit/>
          </a:bodyPr>
          <a:lstStyle/>
          <a:p>
            <a:r>
              <a:rPr lang="zh-CN" altLang="en-US" sz="2400" b="1" dirty="0"/>
              <a:t>神经元</a:t>
            </a:r>
          </a:p>
        </p:txBody>
      </p:sp>
      <p:pic>
        <p:nvPicPr>
          <p:cNvPr id="6" name="图片 5">
            <a:extLst>
              <a:ext uri="{FF2B5EF4-FFF2-40B4-BE49-F238E27FC236}">
                <a16:creationId xmlns:a16="http://schemas.microsoft.com/office/drawing/2014/main" id="{3CEF41AC-D09D-DCC7-CE37-5E204472F9C9}"/>
              </a:ext>
            </a:extLst>
          </p:cNvPr>
          <p:cNvPicPr>
            <a:picLocks noChangeAspect="1"/>
          </p:cNvPicPr>
          <p:nvPr/>
        </p:nvPicPr>
        <p:blipFill>
          <a:blip r:embed="rId2"/>
          <a:stretch>
            <a:fillRect/>
          </a:stretch>
        </p:blipFill>
        <p:spPr>
          <a:xfrm>
            <a:off x="3651600" y="2055108"/>
            <a:ext cx="4257901" cy="1720054"/>
          </a:xfrm>
          <a:prstGeom prst="rect">
            <a:avLst/>
          </a:prstGeom>
        </p:spPr>
      </p:pic>
      <p:pic>
        <p:nvPicPr>
          <p:cNvPr id="8" name="图片 7">
            <a:extLst>
              <a:ext uri="{FF2B5EF4-FFF2-40B4-BE49-F238E27FC236}">
                <a16:creationId xmlns:a16="http://schemas.microsoft.com/office/drawing/2014/main" id="{4F5D45CD-F8F1-FA1E-7088-722F8CCE6413}"/>
              </a:ext>
            </a:extLst>
          </p:cNvPr>
          <p:cNvPicPr>
            <a:picLocks noChangeAspect="1"/>
          </p:cNvPicPr>
          <p:nvPr/>
        </p:nvPicPr>
        <p:blipFill>
          <a:blip r:embed="rId3"/>
          <a:stretch>
            <a:fillRect/>
          </a:stretch>
        </p:blipFill>
        <p:spPr>
          <a:xfrm>
            <a:off x="2637876" y="4180114"/>
            <a:ext cx="6916248" cy="985800"/>
          </a:xfrm>
          <a:prstGeom prst="rect">
            <a:avLst/>
          </a:prstGeom>
        </p:spPr>
      </p:pic>
    </p:spTree>
    <p:extLst>
      <p:ext uri="{BB962C8B-B14F-4D97-AF65-F5344CB8AC3E}">
        <p14:creationId xmlns:p14="http://schemas.microsoft.com/office/powerpoint/2010/main" val="41306255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ECB4C3E-3ECA-DB4F-8D1D-4A71493CA600}"/>
              </a:ext>
            </a:extLst>
          </p:cNvPr>
          <p:cNvSpPr/>
          <p:nvPr/>
        </p:nvSpPr>
        <p:spPr>
          <a:xfrm>
            <a:off x="348345" y="217715"/>
            <a:ext cx="45719" cy="1030514"/>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141A147-7CDC-7CAD-F058-34A2FC8C8D3A}"/>
              </a:ext>
            </a:extLst>
          </p:cNvPr>
          <p:cNvSpPr txBox="1"/>
          <p:nvPr/>
        </p:nvSpPr>
        <p:spPr>
          <a:xfrm>
            <a:off x="394064" y="502139"/>
            <a:ext cx="1107996" cy="461665"/>
          </a:xfrm>
          <a:prstGeom prst="rect">
            <a:avLst/>
          </a:prstGeom>
          <a:noFill/>
        </p:spPr>
        <p:txBody>
          <a:bodyPr wrap="none" rtlCol="0">
            <a:spAutoFit/>
          </a:bodyPr>
          <a:lstStyle/>
          <a:p>
            <a:r>
              <a:rPr lang="zh-CN" altLang="en-US" sz="2400" b="1" dirty="0"/>
              <a:t>神经元</a:t>
            </a:r>
          </a:p>
        </p:txBody>
      </p:sp>
      <p:pic>
        <p:nvPicPr>
          <p:cNvPr id="2" name="图片 1">
            <a:extLst>
              <a:ext uri="{FF2B5EF4-FFF2-40B4-BE49-F238E27FC236}">
                <a16:creationId xmlns:a16="http://schemas.microsoft.com/office/drawing/2014/main" id="{1802DC18-5989-D3B4-2748-9E8B09511B0F}"/>
              </a:ext>
            </a:extLst>
          </p:cNvPr>
          <p:cNvPicPr>
            <a:picLocks noChangeAspect="1"/>
          </p:cNvPicPr>
          <p:nvPr/>
        </p:nvPicPr>
        <p:blipFill>
          <a:blip r:embed="rId2"/>
          <a:stretch>
            <a:fillRect/>
          </a:stretch>
        </p:blipFill>
        <p:spPr>
          <a:xfrm>
            <a:off x="5345067" y="1505971"/>
            <a:ext cx="5603919" cy="3846058"/>
          </a:xfrm>
          <a:prstGeom prst="rect">
            <a:avLst/>
          </a:prstGeom>
        </p:spPr>
      </p:pic>
      <p:sp>
        <p:nvSpPr>
          <p:cNvPr id="5" name="文本框 4">
            <a:extLst>
              <a:ext uri="{FF2B5EF4-FFF2-40B4-BE49-F238E27FC236}">
                <a16:creationId xmlns:a16="http://schemas.microsoft.com/office/drawing/2014/main" id="{DD55B9CC-F47B-C9A7-12C3-BF8C59EC88EA}"/>
              </a:ext>
            </a:extLst>
          </p:cNvPr>
          <p:cNvSpPr txBox="1"/>
          <p:nvPr/>
        </p:nvSpPr>
        <p:spPr>
          <a:xfrm>
            <a:off x="948062" y="1694933"/>
            <a:ext cx="3822472" cy="923330"/>
          </a:xfrm>
          <a:prstGeom prst="rect">
            <a:avLst/>
          </a:prstGeom>
          <a:noFill/>
        </p:spPr>
        <p:txBody>
          <a:bodyPr wrap="square">
            <a:spAutoFit/>
          </a:bodyPr>
          <a:lstStyle/>
          <a:p>
            <a:r>
              <a:rPr lang="zh-CN" altLang="en-US" dirty="0">
                <a:latin typeface="+mj-lt"/>
              </a:rPr>
              <a:t>一个基本的神经元由</a:t>
            </a:r>
            <a:endParaRPr lang="en-US" altLang="zh-CN" b="0" i="0" dirty="0">
              <a:effectLst/>
              <a:latin typeface="+mj-lt"/>
            </a:endParaRPr>
          </a:p>
          <a:p>
            <a:r>
              <a:rPr lang="en-US" altLang="zh-CN" b="0" i="0" dirty="0">
                <a:effectLst/>
                <a:latin typeface="+mj-lt"/>
              </a:rPr>
              <a:t>x1,x2...</a:t>
            </a:r>
            <a:r>
              <a:rPr lang="en-US" altLang="zh-CN" b="0" i="0" dirty="0" err="1">
                <a:effectLst/>
                <a:latin typeface="+mj-lt"/>
              </a:rPr>
              <a:t>xk</a:t>
            </a:r>
            <a:r>
              <a:rPr lang="zh-CN" altLang="en-US" b="0" i="0" dirty="0">
                <a:effectLst/>
                <a:latin typeface="+mj-lt"/>
              </a:rPr>
              <a:t>为输入 </a:t>
            </a:r>
            <a:r>
              <a:rPr lang="en-US" altLang="zh-CN" b="0" i="0" dirty="0">
                <a:effectLst/>
                <a:latin typeface="+mj-lt"/>
              </a:rPr>
              <a:t>w1,w2...</a:t>
            </a:r>
            <a:r>
              <a:rPr lang="en-US" altLang="zh-CN" b="0" i="0" dirty="0" err="1">
                <a:effectLst/>
                <a:latin typeface="+mj-lt"/>
              </a:rPr>
              <a:t>wk</a:t>
            </a:r>
            <a:r>
              <a:rPr lang="zh-CN" altLang="en-US" b="0" i="0" dirty="0">
                <a:effectLst/>
                <a:latin typeface="+mj-lt"/>
              </a:rPr>
              <a:t>为训练出来的权重，也叫参数</a:t>
            </a:r>
            <a:endParaRPr lang="zh-CN" altLang="en-US" dirty="0">
              <a:latin typeface="+mj-lt"/>
            </a:endParaRPr>
          </a:p>
        </p:txBody>
      </p:sp>
      <p:sp>
        <p:nvSpPr>
          <p:cNvPr id="7" name="文本框 6">
            <a:extLst>
              <a:ext uri="{FF2B5EF4-FFF2-40B4-BE49-F238E27FC236}">
                <a16:creationId xmlns:a16="http://schemas.microsoft.com/office/drawing/2014/main" id="{6DF5C4B7-BDC5-3882-31B5-03E057800A4E}"/>
              </a:ext>
            </a:extLst>
          </p:cNvPr>
          <p:cNvSpPr txBox="1"/>
          <p:nvPr/>
        </p:nvSpPr>
        <p:spPr>
          <a:xfrm>
            <a:off x="948062" y="3429000"/>
            <a:ext cx="4194628" cy="1508105"/>
          </a:xfrm>
          <a:prstGeom prst="rect">
            <a:avLst/>
          </a:prstGeom>
          <a:noFill/>
        </p:spPr>
        <p:txBody>
          <a:bodyPr wrap="square">
            <a:spAutoFit/>
          </a:bodyPr>
          <a:lstStyle/>
          <a:p>
            <a:r>
              <a:rPr lang="zh-CN" altLang="en-US" sz="2000" b="1" dirty="0">
                <a:solidFill>
                  <a:schemeClr val="accent3">
                    <a:lumMod val="75000"/>
                  </a:schemeClr>
                </a:solidFill>
                <a:latin typeface="+mj-lt"/>
              </a:rPr>
              <a:t>神经元就是最简单的一种感知机</a:t>
            </a:r>
            <a:endParaRPr lang="en-US" altLang="zh-CN" sz="2000" b="1" dirty="0">
              <a:solidFill>
                <a:schemeClr val="accent3">
                  <a:lumMod val="75000"/>
                </a:schemeClr>
              </a:solidFill>
              <a:latin typeface="+mj-lt"/>
            </a:endParaRPr>
          </a:p>
          <a:p>
            <a:endParaRPr lang="en-US" altLang="zh-CN" dirty="0">
              <a:latin typeface="+mj-lt"/>
            </a:endParaRPr>
          </a:p>
          <a:p>
            <a:r>
              <a:rPr lang="zh-CN" altLang="en-US" dirty="0">
                <a:latin typeface="+mj-lt"/>
              </a:rPr>
              <a:t>神经元是模仿单个神经细胞的工作状态</a:t>
            </a:r>
            <a:endParaRPr lang="en-US" altLang="zh-CN" dirty="0">
              <a:latin typeface="+mj-lt"/>
            </a:endParaRPr>
          </a:p>
          <a:p>
            <a:endParaRPr lang="en-US" altLang="zh-CN" dirty="0">
              <a:latin typeface="+mj-lt"/>
            </a:endParaRPr>
          </a:p>
          <a:p>
            <a:r>
              <a:rPr lang="zh-CN" altLang="en-US" dirty="0">
                <a:latin typeface="+mj-lt"/>
              </a:rPr>
              <a:t>状态激活为是，未激活为否</a:t>
            </a:r>
          </a:p>
        </p:txBody>
      </p:sp>
    </p:spTree>
    <p:extLst>
      <p:ext uri="{BB962C8B-B14F-4D97-AF65-F5344CB8AC3E}">
        <p14:creationId xmlns:p14="http://schemas.microsoft.com/office/powerpoint/2010/main" val="8218606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ECB4C3E-3ECA-DB4F-8D1D-4A71493CA600}"/>
              </a:ext>
            </a:extLst>
          </p:cNvPr>
          <p:cNvSpPr/>
          <p:nvPr/>
        </p:nvSpPr>
        <p:spPr>
          <a:xfrm>
            <a:off x="348345" y="217715"/>
            <a:ext cx="45719" cy="1030514"/>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141A147-7CDC-7CAD-F058-34A2FC8C8D3A}"/>
              </a:ext>
            </a:extLst>
          </p:cNvPr>
          <p:cNvSpPr txBox="1"/>
          <p:nvPr/>
        </p:nvSpPr>
        <p:spPr>
          <a:xfrm>
            <a:off x="394064" y="502139"/>
            <a:ext cx="1957587" cy="461665"/>
          </a:xfrm>
          <a:prstGeom prst="rect">
            <a:avLst/>
          </a:prstGeom>
          <a:noFill/>
        </p:spPr>
        <p:txBody>
          <a:bodyPr wrap="none" rtlCol="0">
            <a:spAutoFit/>
          </a:bodyPr>
          <a:lstStyle/>
          <a:p>
            <a:r>
              <a:rPr lang="en-US" altLang="zh-CN" sz="2400" b="1" dirty="0"/>
              <a:t>Sigmoid</a:t>
            </a:r>
            <a:r>
              <a:rPr lang="zh-CN" altLang="en-US" sz="2400" b="1" dirty="0"/>
              <a:t>函数</a:t>
            </a:r>
          </a:p>
        </p:txBody>
      </p:sp>
      <p:pic>
        <p:nvPicPr>
          <p:cNvPr id="7" name="图片 6">
            <a:extLst>
              <a:ext uri="{FF2B5EF4-FFF2-40B4-BE49-F238E27FC236}">
                <a16:creationId xmlns:a16="http://schemas.microsoft.com/office/drawing/2014/main" id="{2FF12B00-AD36-5A88-8BF8-13741265FB4B}"/>
              </a:ext>
            </a:extLst>
          </p:cNvPr>
          <p:cNvPicPr>
            <a:picLocks noChangeAspect="1"/>
          </p:cNvPicPr>
          <p:nvPr/>
        </p:nvPicPr>
        <p:blipFill>
          <a:blip r:embed="rId2"/>
          <a:stretch>
            <a:fillRect/>
          </a:stretch>
        </p:blipFill>
        <p:spPr>
          <a:xfrm>
            <a:off x="2048533" y="1248228"/>
            <a:ext cx="8094933" cy="5243526"/>
          </a:xfrm>
          <a:prstGeom prst="rect">
            <a:avLst/>
          </a:prstGeom>
        </p:spPr>
      </p:pic>
    </p:spTree>
    <p:extLst>
      <p:ext uri="{BB962C8B-B14F-4D97-AF65-F5344CB8AC3E}">
        <p14:creationId xmlns:p14="http://schemas.microsoft.com/office/powerpoint/2010/main" val="2719890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ECB4C3E-3ECA-DB4F-8D1D-4A71493CA600}"/>
              </a:ext>
            </a:extLst>
          </p:cNvPr>
          <p:cNvSpPr/>
          <p:nvPr/>
        </p:nvSpPr>
        <p:spPr>
          <a:xfrm>
            <a:off x="348345" y="217715"/>
            <a:ext cx="45719" cy="1030514"/>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141A147-7CDC-7CAD-F058-34A2FC8C8D3A}"/>
              </a:ext>
            </a:extLst>
          </p:cNvPr>
          <p:cNvSpPr txBox="1"/>
          <p:nvPr/>
        </p:nvSpPr>
        <p:spPr>
          <a:xfrm>
            <a:off x="394064" y="502139"/>
            <a:ext cx="1723549" cy="461665"/>
          </a:xfrm>
          <a:prstGeom prst="rect">
            <a:avLst/>
          </a:prstGeom>
          <a:noFill/>
        </p:spPr>
        <p:txBody>
          <a:bodyPr wrap="none" rtlCol="0">
            <a:spAutoFit/>
          </a:bodyPr>
          <a:lstStyle/>
          <a:p>
            <a:r>
              <a:rPr lang="zh-CN" altLang="en-US" sz="2400" b="1" dirty="0"/>
              <a:t>多个神经元</a:t>
            </a:r>
          </a:p>
        </p:txBody>
      </p:sp>
      <p:pic>
        <p:nvPicPr>
          <p:cNvPr id="3" name="图片 2">
            <a:extLst>
              <a:ext uri="{FF2B5EF4-FFF2-40B4-BE49-F238E27FC236}">
                <a16:creationId xmlns:a16="http://schemas.microsoft.com/office/drawing/2014/main" id="{AE62C25B-64AF-BF41-2AA3-AEA09E339607}"/>
              </a:ext>
            </a:extLst>
          </p:cNvPr>
          <p:cNvPicPr>
            <a:picLocks noChangeAspect="1"/>
          </p:cNvPicPr>
          <p:nvPr/>
        </p:nvPicPr>
        <p:blipFill>
          <a:blip r:embed="rId2"/>
          <a:stretch>
            <a:fillRect/>
          </a:stretch>
        </p:blipFill>
        <p:spPr>
          <a:xfrm>
            <a:off x="1372857" y="1563678"/>
            <a:ext cx="9440286" cy="4792183"/>
          </a:xfrm>
          <a:prstGeom prst="rect">
            <a:avLst/>
          </a:prstGeom>
        </p:spPr>
      </p:pic>
    </p:spTree>
    <p:extLst>
      <p:ext uri="{BB962C8B-B14F-4D97-AF65-F5344CB8AC3E}">
        <p14:creationId xmlns:p14="http://schemas.microsoft.com/office/powerpoint/2010/main" val="21613145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a:extLst>
              <a:ext uri="{FF2B5EF4-FFF2-40B4-BE49-F238E27FC236}">
                <a16:creationId xmlns:a16="http://schemas.microsoft.com/office/drawing/2014/main" id="{41F69A66-F916-2C25-47C1-D97050FD0EDA}"/>
              </a:ext>
            </a:extLst>
          </p:cNvPr>
          <p:cNvSpPr>
            <a:spLocks noChangeAspect="1"/>
          </p:cNvSpPr>
          <p:nvPr/>
        </p:nvSpPr>
        <p:spPr>
          <a:xfrm>
            <a:off x="1659075" y="2021114"/>
            <a:ext cx="2815772" cy="2815772"/>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5ECB4C3E-3ECA-DB4F-8D1D-4A71493CA600}"/>
              </a:ext>
            </a:extLst>
          </p:cNvPr>
          <p:cNvSpPr/>
          <p:nvPr/>
        </p:nvSpPr>
        <p:spPr>
          <a:xfrm>
            <a:off x="348345" y="217715"/>
            <a:ext cx="45719" cy="1030514"/>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2C7722BC-C805-7BFC-14E7-624915B7AE3F}"/>
              </a:ext>
            </a:extLst>
          </p:cNvPr>
          <p:cNvSpPr>
            <a:spLocks noChangeAspect="1"/>
          </p:cNvSpPr>
          <p:nvPr/>
        </p:nvSpPr>
        <p:spPr>
          <a:xfrm rot="1875329">
            <a:off x="7474856" y="2021114"/>
            <a:ext cx="2815772" cy="2815772"/>
          </a:xfrm>
          <a:prstGeom prst="ellipse">
            <a:avLst/>
          </a:prstGeom>
          <a:gradFill>
            <a:gsLst>
              <a:gs pos="0">
                <a:schemeClr val="bg1"/>
              </a:gs>
              <a:gs pos="73000">
                <a:schemeClr val="accent3">
                  <a:lumMod val="40000"/>
                  <a:lumOff val="60000"/>
                  <a:alpha val="84000"/>
                </a:schemeClr>
              </a:gs>
              <a:gs pos="100000">
                <a:schemeClr val="accent3">
                  <a:alpha val="80000"/>
                </a:schemeClr>
              </a:gs>
              <a:gs pos="33000">
                <a:schemeClr val="bg1"/>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B0A9AD36-EB1F-9576-0342-358D7883E92C}"/>
              </a:ext>
            </a:extLst>
          </p:cNvPr>
          <p:cNvSpPr>
            <a:spLocks noChangeAspect="1"/>
          </p:cNvSpPr>
          <p:nvPr/>
        </p:nvSpPr>
        <p:spPr>
          <a:xfrm>
            <a:off x="7590517" y="2136775"/>
            <a:ext cx="2584450" cy="258445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90A5EF3F-902D-16D2-2737-9C9156417DC1}"/>
              </a:ext>
            </a:extLst>
          </p:cNvPr>
          <p:cNvSpPr txBox="1"/>
          <p:nvPr/>
        </p:nvSpPr>
        <p:spPr>
          <a:xfrm>
            <a:off x="4868954" y="2850215"/>
            <a:ext cx="4801314" cy="830997"/>
          </a:xfrm>
          <a:prstGeom prst="rect">
            <a:avLst/>
          </a:prstGeom>
          <a:noFill/>
        </p:spPr>
        <p:txBody>
          <a:bodyPr wrap="none" rtlCol="0">
            <a:spAutoFit/>
          </a:bodyPr>
          <a:lstStyle/>
          <a:p>
            <a:r>
              <a:rPr lang="zh-CN" altLang="en-US" sz="2400" b="1" dirty="0"/>
              <a:t>人工智能的核心是机器学习</a:t>
            </a:r>
            <a:endParaRPr lang="en-US" altLang="zh-CN" sz="2400" b="1" dirty="0"/>
          </a:p>
          <a:p>
            <a:r>
              <a:rPr lang="zh-CN" altLang="en-US" sz="2400" b="1" dirty="0"/>
              <a:t>深度学习是机器学习中的一个方向</a:t>
            </a:r>
          </a:p>
        </p:txBody>
      </p:sp>
      <p:sp>
        <p:nvSpPr>
          <p:cNvPr id="12" name="文本框 11">
            <a:extLst>
              <a:ext uri="{FF2B5EF4-FFF2-40B4-BE49-F238E27FC236}">
                <a16:creationId xmlns:a16="http://schemas.microsoft.com/office/drawing/2014/main" id="{9141A147-7CDC-7CAD-F058-34A2FC8C8D3A}"/>
              </a:ext>
            </a:extLst>
          </p:cNvPr>
          <p:cNvSpPr txBox="1"/>
          <p:nvPr/>
        </p:nvSpPr>
        <p:spPr>
          <a:xfrm>
            <a:off x="394064" y="502139"/>
            <a:ext cx="800219" cy="461665"/>
          </a:xfrm>
          <a:prstGeom prst="rect">
            <a:avLst/>
          </a:prstGeom>
          <a:noFill/>
        </p:spPr>
        <p:txBody>
          <a:bodyPr wrap="none" rtlCol="0">
            <a:spAutoFit/>
          </a:bodyPr>
          <a:lstStyle/>
          <a:p>
            <a:r>
              <a:rPr lang="zh-CN" altLang="en-US" sz="2400" b="1" dirty="0"/>
              <a:t>引言</a:t>
            </a:r>
          </a:p>
        </p:txBody>
      </p:sp>
    </p:spTree>
    <p:extLst>
      <p:ext uri="{BB962C8B-B14F-4D97-AF65-F5344CB8AC3E}">
        <p14:creationId xmlns:p14="http://schemas.microsoft.com/office/powerpoint/2010/main" val="38172773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ECB4C3E-3ECA-DB4F-8D1D-4A71493CA600}"/>
              </a:ext>
            </a:extLst>
          </p:cNvPr>
          <p:cNvSpPr/>
          <p:nvPr/>
        </p:nvSpPr>
        <p:spPr>
          <a:xfrm>
            <a:off x="348345" y="217715"/>
            <a:ext cx="45719" cy="1030514"/>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141A147-7CDC-7CAD-F058-34A2FC8C8D3A}"/>
              </a:ext>
            </a:extLst>
          </p:cNvPr>
          <p:cNvSpPr txBox="1"/>
          <p:nvPr/>
        </p:nvSpPr>
        <p:spPr>
          <a:xfrm>
            <a:off x="394064" y="502139"/>
            <a:ext cx="3802644" cy="461665"/>
          </a:xfrm>
          <a:prstGeom prst="rect">
            <a:avLst/>
          </a:prstGeom>
          <a:noFill/>
        </p:spPr>
        <p:txBody>
          <a:bodyPr wrap="none" rtlCol="0">
            <a:spAutoFit/>
          </a:bodyPr>
          <a:lstStyle/>
          <a:p>
            <a:r>
              <a:rPr lang="en-US" altLang="zh-CN" sz="2400" b="1" dirty="0" err="1"/>
              <a:t>Softmax</a:t>
            </a:r>
            <a:r>
              <a:rPr lang="zh-CN" altLang="en-US" sz="2400" b="1" dirty="0"/>
              <a:t>函数与单层感知机</a:t>
            </a:r>
          </a:p>
        </p:txBody>
      </p:sp>
      <p:pic>
        <p:nvPicPr>
          <p:cNvPr id="3" name="图片 2">
            <a:extLst>
              <a:ext uri="{FF2B5EF4-FFF2-40B4-BE49-F238E27FC236}">
                <a16:creationId xmlns:a16="http://schemas.microsoft.com/office/drawing/2014/main" id="{F09A4375-28A7-EC1F-8342-2404298B5D99}"/>
              </a:ext>
            </a:extLst>
          </p:cNvPr>
          <p:cNvPicPr>
            <a:picLocks noChangeAspect="1"/>
          </p:cNvPicPr>
          <p:nvPr/>
        </p:nvPicPr>
        <p:blipFill>
          <a:blip r:embed="rId2"/>
          <a:stretch>
            <a:fillRect/>
          </a:stretch>
        </p:blipFill>
        <p:spPr>
          <a:xfrm>
            <a:off x="2086061" y="1248228"/>
            <a:ext cx="8019877" cy="4959718"/>
          </a:xfrm>
          <a:prstGeom prst="rect">
            <a:avLst/>
          </a:prstGeom>
        </p:spPr>
      </p:pic>
    </p:spTree>
    <p:extLst>
      <p:ext uri="{BB962C8B-B14F-4D97-AF65-F5344CB8AC3E}">
        <p14:creationId xmlns:p14="http://schemas.microsoft.com/office/powerpoint/2010/main" val="4025421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ECB4C3E-3ECA-DB4F-8D1D-4A71493CA600}"/>
              </a:ext>
            </a:extLst>
          </p:cNvPr>
          <p:cNvSpPr/>
          <p:nvPr/>
        </p:nvSpPr>
        <p:spPr>
          <a:xfrm>
            <a:off x="348345" y="217715"/>
            <a:ext cx="45719" cy="1030514"/>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141A147-7CDC-7CAD-F058-34A2FC8C8D3A}"/>
              </a:ext>
            </a:extLst>
          </p:cNvPr>
          <p:cNvSpPr txBox="1"/>
          <p:nvPr/>
        </p:nvSpPr>
        <p:spPr>
          <a:xfrm>
            <a:off x="394064" y="502139"/>
            <a:ext cx="1723549" cy="461665"/>
          </a:xfrm>
          <a:prstGeom prst="rect">
            <a:avLst/>
          </a:prstGeom>
          <a:noFill/>
        </p:spPr>
        <p:txBody>
          <a:bodyPr wrap="none" rtlCol="0">
            <a:spAutoFit/>
          </a:bodyPr>
          <a:lstStyle/>
          <a:p>
            <a:r>
              <a:rPr lang="zh-CN" altLang="en-US" sz="2400" b="1" dirty="0"/>
              <a:t>多层感知机</a:t>
            </a:r>
          </a:p>
        </p:txBody>
      </p:sp>
      <p:pic>
        <p:nvPicPr>
          <p:cNvPr id="3" name="图片 2">
            <a:extLst>
              <a:ext uri="{FF2B5EF4-FFF2-40B4-BE49-F238E27FC236}">
                <a16:creationId xmlns:a16="http://schemas.microsoft.com/office/drawing/2014/main" id="{29BBAD8F-76C2-428B-09A3-DCEDA4AB8969}"/>
              </a:ext>
            </a:extLst>
          </p:cNvPr>
          <p:cNvPicPr>
            <a:picLocks noChangeAspect="1"/>
          </p:cNvPicPr>
          <p:nvPr/>
        </p:nvPicPr>
        <p:blipFill>
          <a:blip r:embed="rId2"/>
          <a:stretch>
            <a:fillRect/>
          </a:stretch>
        </p:blipFill>
        <p:spPr>
          <a:xfrm>
            <a:off x="1860005" y="1201636"/>
            <a:ext cx="8275468" cy="5431393"/>
          </a:xfrm>
          <a:prstGeom prst="rect">
            <a:avLst/>
          </a:prstGeom>
        </p:spPr>
      </p:pic>
    </p:spTree>
    <p:extLst>
      <p:ext uri="{BB962C8B-B14F-4D97-AF65-F5344CB8AC3E}">
        <p14:creationId xmlns:p14="http://schemas.microsoft.com/office/powerpoint/2010/main" val="10544943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ECB4C3E-3ECA-DB4F-8D1D-4A71493CA600}"/>
              </a:ext>
            </a:extLst>
          </p:cNvPr>
          <p:cNvSpPr/>
          <p:nvPr/>
        </p:nvSpPr>
        <p:spPr>
          <a:xfrm>
            <a:off x="348345" y="217715"/>
            <a:ext cx="45719" cy="1030514"/>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141A147-7CDC-7CAD-F058-34A2FC8C8D3A}"/>
              </a:ext>
            </a:extLst>
          </p:cNvPr>
          <p:cNvSpPr txBox="1"/>
          <p:nvPr/>
        </p:nvSpPr>
        <p:spPr>
          <a:xfrm>
            <a:off x="394064" y="502139"/>
            <a:ext cx="1723549" cy="461665"/>
          </a:xfrm>
          <a:prstGeom prst="rect">
            <a:avLst/>
          </a:prstGeom>
          <a:noFill/>
        </p:spPr>
        <p:txBody>
          <a:bodyPr wrap="none" rtlCol="0">
            <a:spAutoFit/>
          </a:bodyPr>
          <a:lstStyle/>
          <a:p>
            <a:r>
              <a:rPr lang="zh-CN" altLang="en-US" sz="2400" b="1" dirty="0"/>
              <a:t>多层感知机</a:t>
            </a:r>
          </a:p>
        </p:txBody>
      </p:sp>
      <p:pic>
        <p:nvPicPr>
          <p:cNvPr id="3" name="图片 2">
            <a:extLst>
              <a:ext uri="{FF2B5EF4-FFF2-40B4-BE49-F238E27FC236}">
                <a16:creationId xmlns:a16="http://schemas.microsoft.com/office/drawing/2014/main" id="{3945E2F0-FF3B-CB0F-B124-3D5B21582736}"/>
              </a:ext>
            </a:extLst>
          </p:cNvPr>
          <p:cNvPicPr>
            <a:picLocks noChangeAspect="1"/>
          </p:cNvPicPr>
          <p:nvPr/>
        </p:nvPicPr>
        <p:blipFill>
          <a:blip r:embed="rId2"/>
          <a:stretch>
            <a:fillRect/>
          </a:stretch>
        </p:blipFill>
        <p:spPr>
          <a:xfrm>
            <a:off x="394064" y="1503624"/>
            <a:ext cx="11159310" cy="4250230"/>
          </a:xfrm>
          <a:prstGeom prst="rect">
            <a:avLst/>
          </a:prstGeom>
        </p:spPr>
      </p:pic>
    </p:spTree>
    <p:extLst>
      <p:ext uri="{BB962C8B-B14F-4D97-AF65-F5344CB8AC3E}">
        <p14:creationId xmlns:p14="http://schemas.microsoft.com/office/powerpoint/2010/main" val="40956452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ECB4C3E-3ECA-DB4F-8D1D-4A71493CA600}"/>
              </a:ext>
            </a:extLst>
          </p:cNvPr>
          <p:cNvSpPr/>
          <p:nvPr/>
        </p:nvSpPr>
        <p:spPr>
          <a:xfrm>
            <a:off x="348345" y="217715"/>
            <a:ext cx="45719" cy="1030514"/>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141A147-7CDC-7CAD-F058-34A2FC8C8D3A}"/>
              </a:ext>
            </a:extLst>
          </p:cNvPr>
          <p:cNvSpPr txBox="1"/>
          <p:nvPr/>
        </p:nvSpPr>
        <p:spPr>
          <a:xfrm>
            <a:off x="394064" y="502139"/>
            <a:ext cx="2646878" cy="461665"/>
          </a:xfrm>
          <a:prstGeom prst="rect">
            <a:avLst/>
          </a:prstGeom>
          <a:noFill/>
        </p:spPr>
        <p:txBody>
          <a:bodyPr wrap="none" rtlCol="0">
            <a:spAutoFit/>
          </a:bodyPr>
          <a:lstStyle/>
          <a:p>
            <a:r>
              <a:rPr lang="zh-CN" altLang="en-US" sz="2400" b="1" dirty="0"/>
              <a:t>多层感知机的局限</a:t>
            </a:r>
          </a:p>
        </p:txBody>
      </p:sp>
      <p:sp>
        <p:nvSpPr>
          <p:cNvPr id="2" name="文本框 1">
            <a:extLst>
              <a:ext uri="{FF2B5EF4-FFF2-40B4-BE49-F238E27FC236}">
                <a16:creationId xmlns:a16="http://schemas.microsoft.com/office/drawing/2014/main" id="{653D6B48-643A-D1FF-55CD-9AC1ED13D5EB}"/>
              </a:ext>
            </a:extLst>
          </p:cNvPr>
          <p:cNvSpPr txBox="1"/>
          <p:nvPr/>
        </p:nvSpPr>
        <p:spPr>
          <a:xfrm>
            <a:off x="5550164" y="3075057"/>
            <a:ext cx="5827236" cy="707886"/>
          </a:xfrm>
          <a:prstGeom prst="rect">
            <a:avLst/>
          </a:prstGeom>
          <a:noFill/>
        </p:spPr>
        <p:txBody>
          <a:bodyPr wrap="none" rtlCol="0">
            <a:spAutoFit/>
          </a:bodyPr>
          <a:lstStyle/>
          <a:p>
            <a:r>
              <a:rPr lang="zh-CN" altLang="en-US" sz="2000" dirty="0">
                <a:latin typeface="+mj-lt"/>
              </a:rPr>
              <a:t>神经元只能学习线性的关系</a:t>
            </a:r>
            <a:endParaRPr lang="en-US" altLang="zh-CN" sz="2000" dirty="0">
              <a:latin typeface="+mj-lt"/>
            </a:endParaRPr>
          </a:p>
          <a:p>
            <a:r>
              <a:rPr lang="zh-CN" altLang="en-US" sz="2000" dirty="0">
                <a:latin typeface="+mj-lt"/>
              </a:rPr>
              <a:t>但是现实中，绝大多数问题都是复杂的非线性问题</a:t>
            </a:r>
          </a:p>
        </p:txBody>
      </p:sp>
      <p:pic>
        <p:nvPicPr>
          <p:cNvPr id="5" name="图片 4" descr="窗户旁边的桌子上放着许多花&#10;&#10;描述已自动生成">
            <a:extLst>
              <a:ext uri="{FF2B5EF4-FFF2-40B4-BE49-F238E27FC236}">
                <a16:creationId xmlns:a16="http://schemas.microsoft.com/office/drawing/2014/main" id="{230A63BA-6A10-E441-8328-009DE27061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600" y="2248056"/>
            <a:ext cx="4256315" cy="2837543"/>
          </a:xfrm>
          <a:prstGeom prst="rect">
            <a:avLst/>
          </a:prstGeom>
        </p:spPr>
      </p:pic>
    </p:spTree>
    <p:extLst>
      <p:ext uri="{BB962C8B-B14F-4D97-AF65-F5344CB8AC3E}">
        <p14:creationId xmlns:p14="http://schemas.microsoft.com/office/powerpoint/2010/main" val="21923744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ECB4C3E-3ECA-DB4F-8D1D-4A71493CA600}"/>
              </a:ext>
            </a:extLst>
          </p:cNvPr>
          <p:cNvSpPr/>
          <p:nvPr/>
        </p:nvSpPr>
        <p:spPr>
          <a:xfrm>
            <a:off x="348345" y="217715"/>
            <a:ext cx="45719" cy="1030514"/>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141A147-7CDC-7CAD-F058-34A2FC8C8D3A}"/>
              </a:ext>
            </a:extLst>
          </p:cNvPr>
          <p:cNvSpPr txBox="1"/>
          <p:nvPr/>
        </p:nvSpPr>
        <p:spPr>
          <a:xfrm>
            <a:off x="394064" y="502139"/>
            <a:ext cx="2646878" cy="461665"/>
          </a:xfrm>
          <a:prstGeom prst="rect">
            <a:avLst/>
          </a:prstGeom>
          <a:noFill/>
        </p:spPr>
        <p:txBody>
          <a:bodyPr wrap="none" rtlCol="0">
            <a:spAutoFit/>
          </a:bodyPr>
          <a:lstStyle/>
          <a:p>
            <a:r>
              <a:rPr lang="zh-CN" altLang="en-US" sz="2400" b="1" dirty="0"/>
              <a:t>多层感知机的局限</a:t>
            </a:r>
          </a:p>
        </p:txBody>
      </p:sp>
      <p:pic>
        <p:nvPicPr>
          <p:cNvPr id="6" name="图片 5">
            <a:extLst>
              <a:ext uri="{FF2B5EF4-FFF2-40B4-BE49-F238E27FC236}">
                <a16:creationId xmlns:a16="http://schemas.microsoft.com/office/drawing/2014/main" id="{DA143420-AF47-3EB6-838C-C1682DB91D36}"/>
              </a:ext>
            </a:extLst>
          </p:cNvPr>
          <p:cNvPicPr>
            <a:picLocks noChangeAspect="1"/>
          </p:cNvPicPr>
          <p:nvPr/>
        </p:nvPicPr>
        <p:blipFill>
          <a:blip r:embed="rId2"/>
          <a:stretch>
            <a:fillRect/>
          </a:stretch>
        </p:blipFill>
        <p:spPr>
          <a:xfrm>
            <a:off x="1459774" y="1248228"/>
            <a:ext cx="9272452" cy="4794241"/>
          </a:xfrm>
          <a:prstGeom prst="rect">
            <a:avLst/>
          </a:prstGeom>
        </p:spPr>
      </p:pic>
    </p:spTree>
    <p:extLst>
      <p:ext uri="{BB962C8B-B14F-4D97-AF65-F5344CB8AC3E}">
        <p14:creationId xmlns:p14="http://schemas.microsoft.com/office/powerpoint/2010/main" val="10448047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995E5888-C412-2DC2-E316-CBE6F71E33E2}"/>
              </a:ext>
            </a:extLst>
          </p:cNvPr>
          <p:cNvSpPr/>
          <p:nvPr/>
        </p:nvSpPr>
        <p:spPr>
          <a:xfrm>
            <a:off x="688693" y="1248228"/>
            <a:ext cx="5136615" cy="2322286"/>
          </a:xfrm>
          <a:prstGeom prst="roundRect">
            <a:avLst/>
          </a:prstGeom>
          <a:solidFill>
            <a:schemeClr val="accent4">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400" b="1" dirty="0">
                <a:solidFill>
                  <a:schemeClr val="tx1"/>
                </a:solidFill>
              </a:rPr>
              <a:t>训练</a:t>
            </a:r>
            <a:endParaRPr lang="en-US" altLang="zh-CN" sz="2400" b="1" dirty="0">
              <a:solidFill>
                <a:schemeClr val="tx1"/>
              </a:solidFill>
            </a:endParaRPr>
          </a:p>
          <a:p>
            <a:pPr algn="l">
              <a:lnSpc>
                <a:spcPct val="150000"/>
              </a:lnSpc>
            </a:pPr>
            <a:r>
              <a:rPr lang="zh-CN" altLang="en-US" b="0" i="0" dirty="0">
                <a:solidFill>
                  <a:schemeClr val="tx1"/>
                </a:solidFill>
                <a:effectLst/>
                <a:latin typeface="-apple-system"/>
              </a:rPr>
              <a:t>深度学习中有很多的算法，每种算法都有自己模型结构的结构，还需要知道结构当中的参数。</a:t>
            </a:r>
          </a:p>
          <a:p>
            <a:pPr algn="l">
              <a:lnSpc>
                <a:spcPct val="150000"/>
              </a:lnSpc>
            </a:pPr>
            <a:r>
              <a:rPr lang="zh-CN" altLang="en-US" b="0" i="0" dirty="0">
                <a:solidFill>
                  <a:schemeClr val="tx1"/>
                </a:solidFill>
                <a:effectLst/>
                <a:latin typeface="-apple-system"/>
              </a:rPr>
              <a:t>确定一个模型当中参数的过程，就称之为训练。</a:t>
            </a:r>
            <a:endParaRPr lang="en-US" altLang="zh-CN" b="0" i="0" dirty="0">
              <a:solidFill>
                <a:schemeClr val="tx1"/>
              </a:solidFill>
              <a:effectLst/>
              <a:latin typeface="-apple-system"/>
            </a:endParaRPr>
          </a:p>
          <a:p>
            <a:pPr algn="l">
              <a:lnSpc>
                <a:spcPct val="150000"/>
              </a:lnSpc>
            </a:pPr>
            <a:endParaRPr lang="en-US" altLang="zh-CN" dirty="0"/>
          </a:p>
        </p:txBody>
      </p:sp>
      <p:sp>
        <p:nvSpPr>
          <p:cNvPr id="4" name="矩形 3">
            <a:extLst>
              <a:ext uri="{FF2B5EF4-FFF2-40B4-BE49-F238E27FC236}">
                <a16:creationId xmlns:a16="http://schemas.microsoft.com/office/drawing/2014/main" id="{5ECB4C3E-3ECA-DB4F-8D1D-4A71493CA600}"/>
              </a:ext>
            </a:extLst>
          </p:cNvPr>
          <p:cNvSpPr/>
          <p:nvPr/>
        </p:nvSpPr>
        <p:spPr>
          <a:xfrm>
            <a:off x="348345" y="217715"/>
            <a:ext cx="45719" cy="1030514"/>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141A147-7CDC-7CAD-F058-34A2FC8C8D3A}"/>
              </a:ext>
            </a:extLst>
          </p:cNvPr>
          <p:cNvSpPr txBox="1"/>
          <p:nvPr/>
        </p:nvSpPr>
        <p:spPr>
          <a:xfrm>
            <a:off x="394064" y="502139"/>
            <a:ext cx="1096775" cy="461665"/>
          </a:xfrm>
          <a:prstGeom prst="rect">
            <a:avLst/>
          </a:prstGeom>
          <a:noFill/>
        </p:spPr>
        <p:txBody>
          <a:bodyPr wrap="none" rtlCol="0">
            <a:spAutoFit/>
          </a:bodyPr>
          <a:lstStyle/>
          <a:p>
            <a:r>
              <a:rPr lang="en-US" altLang="zh-CN" sz="2400" b="1" dirty="0"/>
              <a:t>AI</a:t>
            </a:r>
            <a:r>
              <a:rPr lang="zh-CN" altLang="en-US" sz="2400" b="1" dirty="0"/>
              <a:t>术语</a:t>
            </a:r>
          </a:p>
        </p:txBody>
      </p:sp>
      <p:sp>
        <p:nvSpPr>
          <p:cNvPr id="10" name="矩形: 圆角 9">
            <a:extLst>
              <a:ext uri="{FF2B5EF4-FFF2-40B4-BE49-F238E27FC236}">
                <a16:creationId xmlns:a16="http://schemas.microsoft.com/office/drawing/2014/main" id="{6627F53A-445D-DC54-5AF7-957D7D7D78A1}"/>
              </a:ext>
            </a:extLst>
          </p:cNvPr>
          <p:cNvSpPr/>
          <p:nvPr/>
        </p:nvSpPr>
        <p:spPr>
          <a:xfrm>
            <a:off x="688692" y="3767852"/>
            <a:ext cx="5136615" cy="2322286"/>
          </a:xfrm>
          <a:prstGeom prst="roundRect">
            <a:avLst/>
          </a:prstGeom>
          <a:solidFill>
            <a:schemeClr val="accent4">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400" b="1" dirty="0">
                <a:solidFill>
                  <a:schemeClr val="tx1"/>
                </a:solidFill>
              </a:rPr>
              <a:t>训练集</a:t>
            </a:r>
            <a:endParaRPr lang="en-US" altLang="zh-CN" sz="2400" b="1" dirty="0">
              <a:solidFill>
                <a:schemeClr val="tx1"/>
              </a:solidFill>
            </a:endParaRPr>
          </a:p>
          <a:p>
            <a:pPr algn="l">
              <a:lnSpc>
                <a:spcPct val="150000"/>
              </a:lnSpc>
            </a:pPr>
            <a:r>
              <a:rPr lang="zh-CN" altLang="en-US" b="0" i="0" dirty="0">
                <a:solidFill>
                  <a:schemeClr val="tx1"/>
                </a:solidFill>
                <a:effectLst/>
                <a:latin typeface="-apple-system"/>
              </a:rPr>
              <a:t>训练过程中使用的数据，训练集的质量决定了模型的质量。</a:t>
            </a:r>
            <a:endParaRPr lang="en-US" altLang="zh-CN" b="0" i="0" dirty="0">
              <a:solidFill>
                <a:schemeClr val="tx1"/>
              </a:solidFill>
              <a:effectLst/>
              <a:latin typeface="-apple-system"/>
            </a:endParaRPr>
          </a:p>
          <a:p>
            <a:pPr algn="l">
              <a:lnSpc>
                <a:spcPct val="150000"/>
              </a:lnSpc>
            </a:pPr>
            <a:endParaRPr lang="en-US" altLang="zh-CN" dirty="0"/>
          </a:p>
          <a:p>
            <a:pPr algn="l">
              <a:lnSpc>
                <a:spcPct val="150000"/>
              </a:lnSpc>
            </a:pPr>
            <a:endParaRPr lang="en-US" altLang="zh-CN" dirty="0"/>
          </a:p>
        </p:txBody>
      </p:sp>
      <p:sp>
        <p:nvSpPr>
          <p:cNvPr id="11" name="矩形: 圆角 10">
            <a:extLst>
              <a:ext uri="{FF2B5EF4-FFF2-40B4-BE49-F238E27FC236}">
                <a16:creationId xmlns:a16="http://schemas.microsoft.com/office/drawing/2014/main" id="{10DEA3C1-7672-B5D5-B0AA-990F552BFB98}"/>
              </a:ext>
            </a:extLst>
          </p:cNvPr>
          <p:cNvSpPr/>
          <p:nvPr/>
        </p:nvSpPr>
        <p:spPr>
          <a:xfrm>
            <a:off x="6366691" y="3767852"/>
            <a:ext cx="5136615" cy="2322286"/>
          </a:xfrm>
          <a:prstGeom prst="roundRect">
            <a:avLst/>
          </a:prstGeom>
          <a:solidFill>
            <a:schemeClr val="accent4">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400" b="1" dirty="0">
                <a:solidFill>
                  <a:schemeClr val="tx1"/>
                </a:solidFill>
              </a:rPr>
              <a:t>测试集</a:t>
            </a:r>
            <a:endParaRPr lang="en-US" altLang="zh-CN" sz="2400" b="1" dirty="0">
              <a:solidFill>
                <a:schemeClr val="tx1"/>
              </a:solidFill>
            </a:endParaRPr>
          </a:p>
          <a:p>
            <a:pPr>
              <a:lnSpc>
                <a:spcPct val="150000"/>
              </a:lnSpc>
            </a:pPr>
            <a:r>
              <a:rPr lang="zh-CN" altLang="en-US" b="0" i="0" dirty="0">
                <a:solidFill>
                  <a:schemeClr val="tx1"/>
                </a:solidFill>
                <a:effectLst/>
                <a:latin typeface="-apple-system"/>
              </a:rPr>
              <a:t>在训练的过程中，我们会经历一部分训练就保存模型测试集是我们模拟实际要解决问题的内容。</a:t>
            </a:r>
            <a:endParaRPr lang="en-US" altLang="zh-CN" b="0" i="0" dirty="0">
              <a:solidFill>
                <a:schemeClr val="tx1"/>
              </a:solidFill>
              <a:effectLst/>
              <a:latin typeface="-apple-system"/>
            </a:endParaRPr>
          </a:p>
          <a:p>
            <a:pPr>
              <a:lnSpc>
                <a:spcPct val="150000"/>
              </a:lnSpc>
            </a:pPr>
            <a:endParaRPr lang="en-US" altLang="zh-CN" b="0" i="0" dirty="0">
              <a:solidFill>
                <a:schemeClr val="tx1"/>
              </a:solidFill>
              <a:effectLst/>
              <a:latin typeface="-apple-system"/>
            </a:endParaRPr>
          </a:p>
        </p:txBody>
      </p:sp>
      <p:sp>
        <p:nvSpPr>
          <p:cNvPr id="14" name="矩形: 圆角 13">
            <a:extLst>
              <a:ext uri="{FF2B5EF4-FFF2-40B4-BE49-F238E27FC236}">
                <a16:creationId xmlns:a16="http://schemas.microsoft.com/office/drawing/2014/main" id="{191A2540-0B71-6D1C-C84D-2353D8AACEF0}"/>
              </a:ext>
            </a:extLst>
          </p:cNvPr>
          <p:cNvSpPr/>
          <p:nvPr/>
        </p:nvSpPr>
        <p:spPr>
          <a:xfrm>
            <a:off x="6366692" y="1248228"/>
            <a:ext cx="5136615" cy="2322286"/>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endParaRPr lang="en-US" altLang="zh-CN" b="0" i="0" dirty="0">
              <a:solidFill>
                <a:schemeClr val="tx1"/>
              </a:solidFill>
              <a:effectLst/>
              <a:latin typeface="-apple-system"/>
            </a:endParaRPr>
          </a:p>
        </p:txBody>
      </p:sp>
    </p:spTree>
    <p:extLst>
      <p:ext uri="{BB962C8B-B14F-4D97-AF65-F5344CB8AC3E}">
        <p14:creationId xmlns:p14="http://schemas.microsoft.com/office/powerpoint/2010/main" val="2946010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995E5888-C412-2DC2-E316-CBE6F71E33E2}"/>
              </a:ext>
            </a:extLst>
          </p:cNvPr>
          <p:cNvSpPr/>
          <p:nvPr/>
        </p:nvSpPr>
        <p:spPr>
          <a:xfrm>
            <a:off x="688693" y="1248228"/>
            <a:ext cx="5136615" cy="2322286"/>
          </a:xfrm>
          <a:prstGeom prst="roundRect">
            <a:avLst/>
          </a:prstGeom>
          <a:solidFill>
            <a:schemeClr val="accent6">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2400" b="1" dirty="0">
                <a:solidFill>
                  <a:schemeClr val="tx1"/>
                </a:solidFill>
              </a:rPr>
              <a:t>Epoch</a:t>
            </a:r>
          </a:p>
          <a:p>
            <a:pPr algn="l">
              <a:lnSpc>
                <a:spcPct val="150000"/>
              </a:lnSpc>
            </a:pPr>
            <a:r>
              <a:rPr lang="zh-CN" altLang="en-US" b="0" i="0" dirty="0">
                <a:solidFill>
                  <a:schemeClr val="tx1"/>
                </a:solidFill>
                <a:effectLst/>
                <a:latin typeface="-apple-system"/>
              </a:rPr>
              <a:t>遍历一遍训练数据，叫做“一个</a:t>
            </a:r>
            <a:r>
              <a:rPr lang="en-US" altLang="zh-CN" b="0" i="0" dirty="0">
                <a:solidFill>
                  <a:schemeClr val="tx1"/>
                </a:solidFill>
                <a:effectLst/>
                <a:latin typeface="-apple-system"/>
              </a:rPr>
              <a:t>Epoch”</a:t>
            </a:r>
            <a:r>
              <a:rPr lang="zh-CN" altLang="en-US" b="0" i="0" dirty="0">
                <a:solidFill>
                  <a:schemeClr val="tx1"/>
                </a:solidFill>
                <a:effectLst/>
                <a:latin typeface="-apple-system"/>
              </a:rPr>
              <a:t>。</a:t>
            </a:r>
            <a:r>
              <a:rPr lang="zh-CN" altLang="en-US" dirty="0">
                <a:solidFill>
                  <a:schemeClr val="tx1"/>
                </a:solidFill>
              </a:rPr>
              <a:t>模型训练的</a:t>
            </a:r>
            <a:r>
              <a:rPr lang="en-US" altLang="zh-CN" dirty="0">
                <a:solidFill>
                  <a:schemeClr val="tx1"/>
                </a:solidFill>
              </a:rPr>
              <a:t>Epoch</a:t>
            </a:r>
            <a:r>
              <a:rPr lang="zh-CN" altLang="en-US" dirty="0">
                <a:solidFill>
                  <a:schemeClr val="tx1"/>
                </a:solidFill>
              </a:rPr>
              <a:t>数必须要让模型达到一个收敛的状态。通常会在训练到收敛状态后，进行筛选。</a:t>
            </a:r>
            <a:endParaRPr lang="en-US" altLang="zh-CN" dirty="0">
              <a:solidFill>
                <a:schemeClr val="tx1"/>
              </a:solidFill>
            </a:endParaRPr>
          </a:p>
          <a:p>
            <a:pPr algn="l">
              <a:lnSpc>
                <a:spcPct val="150000"/>
              </a:lnSpc>
            </a:pPr>
            <a:endParaRPr lang="en-US" altLang="zh-CN" dirty="0">
              <a:solidFill>
                <a:schemeClr val="tx1"/>
              </a:solidFill>
            </a:endParaRPr>
          </a:p>
        </p:txBody>
      </p:sp>
      <p:sp>
        <p:nvSpPr>
          <p:cNvPr id="4" name="矩形 3">
            <a:extLst>
              <a:ext uri="{FF2B5EF4-FFF2-40B4-BE49-F238E27FC236}">
                <a16:creationId xmlns:a16="http://schemas.microsoft.com/office/drawing/2014/main" id="{5ECB4C3E-3ECA-DB4F-8D1D-4A71493CA600}"/>
              </a:ext>
            </a:extLst>
          </p:cNvPr>
          <p:cNvSpPr/>
          <p:nvPr/>
        </p:nvSpPr>
        <p:spPr>
          <a:xfrm>
            <a:off x="348345" y="217715"/>
            <a:ext cx="45719" cy="1030514"/>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141A147-7CDC-7CAD-F058-34A2FC8C8D3A}"/>
              </a:ext>
            </a:extLst>
          </p:cNvPr>
          <p:cNvSpPr txBox="1"/>
          <p:nvPr/>
        </p:nvSpPr>
        <p:spPr>
          <a:xfrm>
            <a:off x="394064" y="502139"/>
            <a:ext cx="1096775" cy="461665"/>
          </a:xfrm>
          <a:prstGeom prst="rect">
            <a:avLst/>
          </a:prstGeom>
          <a:noFill/>
        </p:spPr>
        <p:txBody>
          <a:bodyPr wrap="none" rtlCol="0">
            <a:spAutoFit/>
          </a:bodyPr>
          <a:lstStyle/>
          <a:p>
            <a:r>
              <a:rPr lang="en-US" altLang="zh-CN" sz="2400" b="1" dirty="0"/>
              <a:t>AI</a:t>
            </a:r>
            <a:r>
              <a:rPr lang="zh-CN" altLang="en-US" sz="2400" b="1" dirty="0"/>
              <a:t>术语</a:t>
            </a:r>
          </a:p>
        </p:txBody>
      </p:sp>
      <p:sp>
        <p:nvSpPr>
          <p:cNvPr id="10" name="矩形: 圆角 9">
            <a:extLst>
              <a:ext uri="{FF2B5EF4-FFF2-40B4-BE49-F238E27FC236}">
                <a16:creationId xmlns:a16="http://schemas.microsoft.com/office/drawing/2014/main" id="{6627F53A-445D-DC54-5AF7-957D7D7D78A1}"/>
              </a:ext>
            </a:extLst>
          </p:cNvPr>
          <p:cNvSpPr/>
          <p:nvPr/>
        </p:nvSpPr>
        <p:spPr>
          <a:xfrm>
            <a:off x="6366691" y="1248228"/>
            <a:ext cx="5136615" cy="2322286"/>
          </a:xfrm>
          <a:prstGeom prst="roundRect">
            <a:avLst/>
          </a:prstGeom>
          <a:solidFill>
            <a:schemeClr val="accent6">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2400" b="1" dirty="0">
                <a:solidFill>
                  <a:schemeClr val="tx1"/>
                </a:solidFill>
              </a:rPr>
              <a:t>Batch Size</a:t>
            </a:r>
          </a:p>
          <a:p>
            <a:pPr algn="l">
              <a:lnSpc>
                <a:spcPct val="150000"/>
              </a:lnSpc>
            </a:pPr>
            <a:r>
              <a:rPr lang="zh-CN" altLang="en-US" b="0" i="0" dirty="0">
                <a:solidFill>
                  <a:schemeClr val="tx1"/>
                </a:solidFill>
                <a:effectLst/>
                <a:latin typeface="-apple-system"/>
              </a:rPr>
              <a:t>每次用到一定量的数据，叫做“一个</a:t>
            </a:r>
            <a:r>
              <a:rPr lang="en-US" altLang="zh-CN" b="0" i="0" dirty="0">
                <a:solidFill>
                  <a:schemeClr val="tx1"/>
                </a:solidFill>
                <a:effectLst/>
                <a:latin typeface="-apple-system"/>
              </a:rPr>
              <a:t>Batch”</a:t>
            </a:r>
            <a:r>
              <a:rPr lang="zh-CN" altLang="en-US" b="0" i="0" dirty="0">
                <a:solidFill>
                  <a:schemeClr val="tx1"/>
                </a:solidFill>
                <a:effectLst/>
                <a:latin typeface="-apple-system"/>
              </a:rPr>
              <a:t>，每个</a:t>
            </a:r>
            <a:r>
              <a:rPr lang="en-US" altLang="zh-CN" b="0" i="0" dirty="0">
                <a:solidFill>
                  <a:schemeClr val="tx1"/>
                </a:solidFill>
                <a:effectLst/>
                <a:latin typeface="-apple-system"/>
              </a:rPr>
              <a:t>Batch</a:t>
            </a:r>
            <a:r>
              <a:rPr lang="zh-CN" altLang="en-US" b="0" i="0" dirty="0">
                <a:solidFill>
                  <a:schemeClr val="tx1"/>
                </a:solidFill>
                <a:effectLst/>
                <a:latin typeface="-apple-system"/>
              </a:rPr>
              <a:t>中的数据个数，无论多少，都统称为“</a:t>
            </a:r>
            <a:r>
              <a:rPr lang="en-US" altLang="zh-CN" b="0" i="0" dirty="0">
                <a:solidFill>
                  <a:schemeClr val="tx1"/>
                </a:solidFill>
                <a:effectLst/>
                <a:latin typeface="-apple-system"/>
              </a:rPr>
              <a:t>Batch Size”</a:t>
            </a:r>
          </a:p>
          <a:p>
            <a:pPr algn="l">
              <a:lnSpc>
                <a:spcPct val="150000"/>
              </a:lnSpc>
            </a:pPr>
            <a:endParaRPr lang="en-US" altLang="zh-CN" dirty="0"/>
          </a:p>
        </p:txBody>
      </p:sp>
      <p:sp>
        <p:nvSpPr>
          <p:cNvPr id="11" name="矩形: 圆角 10">
            <a:extLst>
              <a:ext uri="{FF2B5EF4-FFF2-40B4-BE49-F238E27FC236}">
                <a16:creationId xmlns:a16="http://schemas.microsoft.com/office/drawing/2014/main" id="{10DEA3C1-7672-B5D5-B0AA-990F552BFB98}"/>
              </a:ext>
            </a:extLst>
          </p:cNvPr>
          <p:cNvSpPr/>
          <p:nvPr/>
        </p:nvSpPr>
        <p:spPr>
          <a:xfrm>
            <a:off x="6366691" y="3767852"/>
            <a:ext cx="5136615" cy="2322286"/>
          </a:xfrm>
          <a:prstGeom prst="roundRect">
            <a:avLst/>
          </a:prstGeom>
          <a:solidFill>
            <a:schemeClr val="accent6">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2400" b="1" dirty="0">
                <a:solidFill>
                  <a:schemeClr val="tx1"/>
                </a:solidFill>
              </a:rPr>
              <a:t>Step</a:t>
            </a:r>
          </a:p>
          <a:p>
            <a:pPr>
              <a:lnSpc>
                <a:spcPct val="150000"/>
              </a:lnSpc>
            </a:pPr>
            <a:r>
              <a:rPr lang="zh-CN" altLang="en-US" b="0" i="0" dirty="0">
                <a:solidFill>
                  <a:schemeClr val="tx1"/>
                </a:solidFill>
                <a:effectLst/>
                <a:latin typeface="-apple-system"/>
              </a:rPr>
              <a:t>每一次取数据我们称之为“一个</a:t>
            </a:r>
            <a:r>
              <a:rPr lang="en-US" altLang="zh-CN" b="0" i="0" dirty="0">
                <a:solidFill>
                  <a:schemeClr val="tx1"/>
                </a:solidFill>
                <a:effectLst/>
                <a:latin typeface="-apple-system"/>
              </a:rPr>
              <a:t>Step”</a:t>
            </a:r>
            <a:r>
              <a:rPr lang="zh-CN" altLang="en-US" b="0" i="0" dirty="0">
                <a:solidFill>
                  <a:schemeClr val="tx1"/>
                </a:solidFill>
                <a:effectLst/>
                <a:latin typeface="-apple-system"/>
              </a:rPr>
              <a:t>或者“一个</a:t>
            </a:r>
            <a:r>
              <a:rPr lang="en-US" altLang="zh-CN" b="0" i="0" dirty="0">
                <a:solidFill>
                  <a:schemeClr val="tx1"/>
                </a:solidFill>
                <a:effectLst/>
                <a:latin typeface="-apple-system"/>
              </a:rPr>
              <a:t>Iterator” </a:t>
            </a:r>
            <a:r>
              <a:rPr lang="zh-CN" altLang="en-US" b="0" i="0" dirty="0">
                <a:solidFill>
                  <a:schemeClr val="tx1"/>
                </a:solidFill>
                <a:effectLst/>
                <a:latin typeface="-apple-system"/>
              </a:rPr>
              <a:t>一个</a:t>
            </a:r>
            <a:r>
              <a:rPr lang="en-US" altLang="zh-CN" b="0" i="0" dirty="0">
                <a:solidFill>
                  <a:schemeClr val="tx1"/>
                </a:solidFill>
                <a:effectLst/>
                <a:latin typeface="-apple-system"/>
              </a:rPr>
              <a:t>Epoch</a:t>
            </a:r>
            <a:r>
              <a:rPr lang="zh-CN" altLang="en-US" b="0" i="0" dirty="0">
                <a:solidFill>
                  <a:schemeClr val="tx1"/>
                </a:solidFill>
                <a:effectLst/>
                <a:latin typeface="-apple-system"/>
              </a:rPr>
              <a:t>中，</a:t>
            </a:r>
            <a:r>
              <a:rPr lang="en-US" altLang="zh-CN" b="0" i="0" dirty="0">
                <a:solidFill>
                  <a:schemeClr val="tx1"/>
                </a:solidFill>
                <a:effectLst/>
                <a:latin typeface="-apple-system"/>
              </a:rPr>
              <a:t>Step</a:t>
            </a:r>
            <a:r>
              <a:rPr lang="zh-CN" altLang="en-US" b="0" i="0" dirty="0">
                <a:solidFill>
                  <a:schemeClr val="tx1"/>
                </a:solidFill>
                <a:effectLst/>
                <a:latin typeface="-apple-system"/>
              </a:rPr>
              <a:t>的等于数据总量除以</a:t>
            </a:r>
            <a:r>
              <a:rPr lang="en-US" altLang="zh-CN" b="0" i="0" dirty="0">
                <a:solidFill>
                  <a:schemeClr val="tx1"/>
                </a:solidFill>
                <a:effectLst/>
                <a:latin typeface="-apple-system"/>
              </a:rPr>
              <a:t>Batch Size</a:t>
            </a:r>
          </a:p>
          <a:p>
            <a:pPr>
              <a:lnSpc>
                <a:spcPct val="150000"/>
              </a:lnSpc>
            </a:pPr>
            <a:endParaRPr lang="en-US" altLang="zh-CN" b="0" i="0" dirty="0">
              <a:solidFill>
                <a:schemeClr val="tx1"/>
              </a:solidFill>
              <a:effectLst/>
              <a:latin typeface="-apple-system"/>
            </a:endParaRPr>
          </a:p>
        </p:txBody>
      </p:sp>
      <p:sp>
        <p:nvSpPr>
          <p:cNvPr id="14" name="矩形: 圆角 13">
            <a:extLst>
              <a:ext uri="{FF2B5EF4-FFF2-40B4-BE49-F238E27FC236}">
                <a16:creationId xmlns:a16="http://schemas.microsoft.com/office/drawing/2014/main" id="{191A2540-0B71-6D1C-C84D-2353D8AACEF0}"/>
              </a:ext>
            </a:extLst>
          </p:cNvPr>
          <p:cNvSpPr/>
          <p:nvPr/>
        </p:nvSpPr>
        <p:spPr>
          <a:xfrm>
            <a:off x="688693" y="3854938"/>
            <a:ext cx="5136615" cy="2322286"/>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endParaRPr lang="en-US" altLang="zh-CN" b="0" i="0" dirty="0">
              <a:solidFill>
                <a:schemeClr val="tx1"/>
              </a:solidFill>
              <a:effectLst/>
              <a:latin typeface="-apple-system"/>
            </a:endParaRPr>
          </a:p>
        </p:txBody>
      </p:sp>
    </p:spTree>
    <p:extLst>
      <p:ext uri="{BB962C8B-B14F-4D97-AF65-F5344CB8AC3E}">
        <p14:creationId xmlns:p14="http://schemas.microsoft.com/office/powerpoint/2010/main" val="38899196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a:extLst>
              <a:ext uri="{FF2B5EF4-FFF2-40B4-BE49-F238E27FC236}">
                <a16:creationId xmlns:a16="http://schemas.microsoft.com/office/drawing/2014/main" id="{995E5888-C412-2DC2-E316-CBE6F71E33E2}"/>
              </a:ext>
            </a:extLst>
          </p:cNvPr>
          <p:cNvSpPr/>
          <p:nvPr/>
        </p:nvSpPr>
        <p:spPr>
          <a:xfrm>
            <a:off x="688693" y="1248228"/>
            <a:ext cx="5136615" cy="2322286"/>
          </a:xfrm>
          <a:prstGeom prst="roundRect">
            <a:avLst/>
          </a:prstGeom>
          <a:solidFill>
            <a:schemeClr val="accent2">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400" b="1" dirty="0">
                <a:solidFill>
                  <a:schemeClr val="tx1"/>
                </a:solidFill>
              </a:rPr>
              <a:t>有监督学习</a:t>
            </a:r>
            <a:endParaRPr lang="en-US" altLang="zh-CN" sz="2400" b="1" dirty="0">
              <a:solidFill>
                <a:schemeClr val="tx1"/>
              </a:solidFill>
            </a:endParaRPr>
          </a:p>
          <a:p>
            <a:pPr algn="l">
              <a:lnSpc>
                <a:spcPct val="150000"/>
              </a:lnSpc>
            </a:pPr>
            <a:r>
              <a:rPr lang="zh-CN" altLang="en-US" b="0" i="0" dirty="0">
                <a:solidFill>
                  <a:schemeClr val="tx1"/>
                </a:solidFill>
                <a:effectLst/>
                <a:latin typeface="-apple-system"/>
              </a:rPr>
              <a:t>常见的分类问题。在有监督学习中，它的训练集是需要标注好的。标注好的数据，相当于教材。</a:t>
            </a:r>
            <a:endParaRPr lang="en-US" altLang="zh-CN" b="0" i="0" dirty="0">
              <a:solidFill>
                <a:schemeClr val="tx1"/>
              </a:solidFill>
              <a:effectLst/>
              <a:latin typeface="-apple-system"/>
            </a:endParaRPr>
          </a:p>
          <a:p>
            <a:pPr algn="l">
              <a:lnSpc>
                <a:spcPct val="150000"/>
              </a:lnSpc>
            </a:pPr>
            <a:endParaRPr lang="en-US" altLang="zh-CN" dirty="0">
              <a:solidFill>
                <a:schemeClr val="tx1"/>
              </a:solidFill>
            </a:endParaRPr>
          </a:p>
        </p:txBody>
      </p:sp>
      <p:sp>
        <p:nvSpPr>
          <p:cNvPr id="4" name="矩形 3">
            <a:extLst>
              <a:ext uri="{FF2B5EF4-FFF2-40B4-BE49-F238E27FC236}">
                <a16:creationId xmlns:a16="http://schemas.microsoft.com/office/drawing/2014/main" id="{5ECB4C3E-3ECA-DB4F-8D1D-4A71493CA600}"/>
              </a:ext>
            </a:extLst>
          </p:cNvPr>
          <p:cNvSpPr/>
          <p:nvPr/>
        </p:nvSpPr>
        <p:spPr>
          <a:xfrm>
            <a:off x="348345" y="217715"/>
            <a:ext cx="45719" cy="1030514"/>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141A147-7CDC-7CAD-F058-34A2FC8C8D3A}"/>
              </a:ext>
            </a:extLst>
          </p:cNvPr>
          <p:cNvSpPr txBox="1"/>
          <p:nvPr/>
        </p:nvSpPr>
        <p:spPr>
          <a:xfrm>
            <a:off x="394064" y="502139"/>
            <a:ext cx="1096775" cy="461665"/>
          </a:xfrm>
          <a:prstGeom prst="rect">
            <a:avLst/>
          </a:prstGeom>
          <a:noFill/>
        </p:spPr>
        <p:txBody>
          <a:bodyPr wrap="none" rtlCol="0">
            <a:spAutoFit/>
          </a:bodyPr>
          <a:lstStyle/>
          <a:p>
            <a:r>
              <a:rPr lang="en-US" altLang="zh-CN" sz="2400" b="1" dirty="0"/>
              <a:t>AI</a:t>
            </a:r>
            <a:r>
              <a:rPr lang="zh-CN" altLang="en-US" sz="2400" b="1" dirty="0"/>
              <a:t>术语</a:t>
            </a:r>
          </a:p>
        </p:txBody>
      </p:sp>
      <p:sp>
        <p:nvSpPr>
          <p:cNvPr id="10" name="矩形: 圆角 9">
            <a:extLst>
              <a:ext uri="{FF2B5EF4-FFF2-40B4-BE49-F238E27FC236}">
                <a16:creationId xmlns:a16="http://schemas.microsoft.com/office/drawing/2014/main" id="{6627F53A-445D-DC54-5AF7-957D7D7D78A1}"/>
              </a:ext>
            </a:extLst>
          </p:cNvPr>
          <p:cNvSpPr/>
          <p:nvPr/>
        </p:nvSpPr>
        <p:spPr>
          <a:xfrm>
            <a:off x="6366691" y="1248228"/>
            <a:ext cx="5136615" cy="2322286"/>
          </a:xfrm>
          <a:prstGeom prst="roundRect">
            <a:avLst/>
          </a:prstGeom>
          <a:solidFill>
            <a:schemeClr val="accent2">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400" b="1" dirty="0">
                <a:solidFill>
                  <a:schemeClr val="tx1"/>
                </a:solidFill>
              </a:rPr>
              <a:t>无监督学习</a:t>
            </a:r>
            <a:endParaRPr lang="en-US" altLang="zh-CN" sz="2400" b="1" dirty="0">
              <a:solidFill>
                <a:schemeClr val="tx1"/>
              </a:solidFill>
            </a:endParaRPr>
          </a:p>
          <a:p>
            <a:pPr algn="l">
              <a:lnSpc>
                <a:spcPct val="150000"/>
              </a:lnSpc>
            </a:pPr>
            <a:r>
              <a:rPr lang="zh-CN" altLang="en-US" b="0" i="0" dirty="0">
                <a:solidFill>
                  <a:schemeClr val="tx1"/>
                </a:solidFill>
                <a:effectLst/>
                <a:latin typeface="-apple-system"/>
              </a:rPr>
              <a:t>在没有额外信息的情况下，自动提取数据中模式的结构。例如聚类。例子：</a:t>
            </a:r>
            <a:r>
              <a:rPr lang="en-US" altLang="zh-CN" b="0" i="0" dirty="0">
                <a:solidFill>
                  <a:schemeClr val="tx1"/>
                </a:solidFill>
                <a:effectLst/>
                <a:latin typeface="-apple-system"/>
              </a:rPr>
              <a:t>GAN</a:t>
            </a:r>
            <a:r>
              <a:rPr lang="zh-CN" altLang="en-US" b="0" i="0" dirty="0">
                <a:solidFill>
                  <a:schemeClr val="tx1"/>
                </a:solidFill>
                <a:effectLst/>
                <a:latin typeface="-apple-system"/>
              </a:rPr>
              <a:t>，自编码器。</a:t>
            </a:r>
            <a:endParaRPr lang="en-US" altLang="zh-CN" b="0" i="0" dirty="0">
              <a:solidFill>
                <a:schemeClr val="tx1"/>
              </a:solidFill>
              <a:effectLst/>
              <a:latin typeface="-apple-system"/>
            </a:endParaRPr>
          </a:p>
          <a:p>
            <a:pPr algn="l">
              <a:lnSpc>
                <a:spcPct val="150000"/>
              </a:lnSpc>
            </a:pPr>
            <a:endParaRPr lang="en-US" altLang="zh-CN" dirty="0">
              <a:solidFill>
                <a:schemeClr val="tx1"/>
              </a:solidFill>
              <a:latin typeface="-apple-system"/>
            </a:endParaRPr>
          </a:p>
          <a:p>
            <a:pPr algn="l">
              <a:lnSpc>
                <a:spcPct val="150000"/>
              </a:lnSpc>
            </a:pPr>
            <a:endParaRPr lang="en-US" altLang="zh-CN" dirty="0"/>
          </a:p>
        </p:txBody>
      </p:sp>
      <p:sp>
        <p:nvSpPr>
          <p:cNvPr id="11" name="矩形: 圆角 10">
            <a:extLst>
              <a:ext uri="{FF2B5EF4-FFF2-40B4-BE49-F238E27FC236}">
                <a16:creationId xmlns:a16="http://schemas.microsoft.com/office/drawing/2014/main" id="{10DEA3C1-7672-B5D5-B0AA-990F552BFB98}"/>
              </a:ext>
            </a:extLst>
          </p:cNvPr>
          <p:cNvSpPr/>
          <p:nvPr/>
        </p:nvSpPr>
        <p:spPr>
          <a:xfrm>
            <a:off x="6366691" y="3767852"/>
            <a:ext cx="5136615" cy="2322286"/>
          </a:xfrm>
          <a:prstGeom prst="roundRect">
            <a:avLst/>
          </a:prstGeom>
          <a:solidFill>
            <a:schemeClr val="accent2">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400" b="1" dirty="0">
                <a:solidFill>
                  <a:schemeClr val="tx1"/>
                </a:solidFill>
              </a:rPr>
              <a:t>评估指标</a:t>
            </a:r>
            <a:endParaRPr lang="en-US" altLang="zh-CN" sz="2400" b="1" dirty="0">
              <a:solidFill>
                <a:schemeClr val="tx1"/>
              </a:solidFill>
            </a:endParaRPr>
          </a:p>
          <a:p>
            <a:pPr>
              <a:lnSpc>
                <a:spcPct val="150000"/>
              </a:lnSpc>
            </a:pPr>
            <a:r>
              <a:rPr lang="zh-CN" altLang="en-US" dirty="0">
                <a:solidFill>
                  <a:schemeClr val="tx1"/>
                </a:solidFill>
                <a:latin typeface="-apple-system"/>
              </a:rPr>
              <a:t>准确率，精准率，召回率，</a:t>
            </a:r>
            <a:r>
              <a:rPr lang="en-US" altLang="zh-CN" dirty="0">
                <a:solidFill>
                  <a:schemeClr val="tx1"/>
                </a:solidFill>
                <a:latin typeface="-apple-system"/>
              </a:rPr>
              <a:t>F1-Score</a:t>
            </a:r>
            <a:r>
              <a:rPr lang="zh-CN" altLang="en-US" dirty="0">
                <a:solidFill>
                  <a:schemeClr val="tx1"/>
                </a:solidFill>
                <a:latin typeface="-apple-system"/>
              </a:rPr>
              <a:t>，均方误差等。</a:t>
            </a:r>
            <a:endParaRPr lang="en-US" altLang="zh-CN" b="0" i="0" dirty="0">
              <a:solidFill>
                <a:schemeClr val="tx1"/>
              </a:solidFill>
              <a:effectLst/>
              <a:latin typeface="-apple-system"/>
            </a:endParaRPr>
          </a:p>
        </p:txBody>
      </p:sp>
      <p:sp>
        <p:nvSpPr>
          <p:cNvPr id="14" name="矩形: 圆角 13">
            <a:extLst>
              <a:ext uri="{FF2B5EF4-FFF2-40B4-BE49-F238E27FC236}">
                <a16:creationId xmlns:a16="http://schemas.microsoft.com/office/drawing/2014/main" id="{191A2540-0B71-6D1C-C84D-2353D8AACEF0}"/>
              </a:ext>
            </a:extLst>
          </p:cNvPr>
          <p:cNvSpPr/>
          <p:nvPr/>
        </p:nvSpPr>
        <p:spPr>
          <a:xfrm>
            <a:off x="688693" y="3854938"/>
            <a:ext cx="5136615" cy="2322286"/>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ct val="150000"/>
              </a:lnSpc>
            </a:pPr>
            <a:endParaRPr lang="en-US" altLang="zh-CN" b="0" i="0" dirty="0">
              <a:solidFill>
                <a:schemeClr val="tx1"/>
              </a:solidFill>
              <a:effectLst/>
              <a:latin typeface="-apple-system"/>
            </a:endParaRPr>
          </a:p>
        </p:txBody>
      </p:sp>
    </p:spTree>
    <p:extLst>
      <p:ext uri="{BB962C8B-B14F-4D97-AF65-F5344CB8AC3E}">
        <p14:creationId xmlns:p14="http://schemas.microsoft.com/office/powerpoint/2010/main" val="42095282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湖边的景色&#10;&#10;描述已自动生成">
            <a:extLst>
              <a:ext uri="{FF2B5EF4-FFF2-40B4-BE49-F238E27FC236}">
                <a16:creationId xmlns:a16="http://schemas.microsoft.com/office/drawing/2014/main" id="{D3978C90-3D91-DBFA-12C2-5709A3688765}"/>
              </a:ext>
            </a:extLst>
          </p:cNvPr>
          <p:cNvPicPr>
            <a:picLocks noChangeAspect="1"/>
          </p:cNvPicPr>
          <p:nvPr/>
        </p:nvPicPr>
        <p:blipFill rotWithShape="1">
          <a:blip r:embed="rId2">
            <a:extLst>
              <a:ext uri="{28A0092B-C50C-407E-A947-70E740481C1C}">
                <a14:useLocalDpi xmlns:a14="http://schemas.microsoft.com/office/drawing/2010/main" val="0"/>
              </a:ext>
            </a:extLst>
          </a:blip>
          <a:srcRect t="9018" b="6607"/>
          <a:stretch/>
        </p:blipFill>
        <p:spPr>
          <a:xfrm>
            <a:off x="1" y="0"/>
            <a:ext cx="12191999" cy="6858000"/>
          </a:xfrm>
          <a:prstGeom prst="rect">
            <a:avLst/>
          </a:prstGeom>
        </p:spPr>
      </p:pic>
      <p:sp>
        <p:nvSpPr>
          <p:cNvPr id="6" name="矩形 5">
            <a:extLst>
              <a:ext uri="{FF2B5EF4-FFF2-40B4-BE49-F238E27FC236}">
                <a16:creationId xmlns:a16="http://schemas.microsoft.com/office/drawing/2014/main" id="{E3081F42-28D9-29AB-7536-5D819D094A8C}"/>
              </a:ext>
            </a:extLst>
          </p:cNvPr>
          <p:cNvSpPr/>
          <p:nvPr/>
        </p:nvSpPr>
        <p:spPr>
          <a:xfrm>
            <a:off x="-3" y="0"/>
            <a:ext cx="12192000" cy="6858000"/>
          </a:xfrm>
          <a:prstGeom prst="rect">
            <a:avLst/>
          </a:prstGeom>
          <a:solidFill>
            <a:schemeClr val="bg1">
              <a:alpha val="2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76E75C33-9FA5-F67E-163D-C663BB48B638}"/>
              </a:ext>
            </a:extLst>
          </p:cNvPr>
          <p:cNvSpPr/>
          <p:nvPr/>
        </p:nvSpPr>
        <p:spPr>
          <a:xfrm>
            <a:off x="0" y="2031999"/>
            <a:ext cx="12192000" cy="2598057"/>
          </a:xfrm>
          <a:prstGeom prst="rect">
            <a:avLst/>
          </a:prstGeom>
          <a:solidFill>
            <a:schemeClr val="bg1">
              <a:alpha val="5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141A147-7CDC-7CAD-F058-34A2FC8C8D3A}"/>
              </a:ext>
            </a:extLst>
          </p:cNvPr>
          <p:cNvSpPr txBox="1"/>
          <p:nvPr/>
        </p:nvSpPr>
        <p:spPr>
          <a:xfrm>
            <a:off x="3414202" y="2977084"/>
            <a:ext cx="5363589" cy="707886"/>
          </a:xfrm>
          <a:prstGeom prst="rect">
            <a:avLst/>
          </a:prstGeom>
          <a:noFill/>
        </p:spPr>
        <p:txBody>
          <a:bodyPr wrap="square" rtlCol="0">
            <a:spAutoFit/>
          </a:bodyPr>
          <a:lstStyle/>
          <a:p>
            <a:r>
              <a:rPr lang="zh-CN" altLang="en-US" sz="4000" b="1" dirty="0"/>
              <a:t>第</a:t>
            </a:r>
            <a:r>
              <a:rPr lang="en-US" altLang="zh-CN" sz="4000" b="1" dirty="0"/>
              <a:t>3</a:t>
            </a:r>
            <a:r>
              <a:rPr lang="zh-CN" altLang="en-US" sz="4000" b="1" dirty="0"/>
              <a:t>章 函数与优化方法</a:t>
            </a:r>
          </a:p>
        </p:txBody>
      </p:sp>
      <p:sp>
        <p:nvSpPr>
          <p:cNvPr id="7" name="矩形 6">
            <a:extLst>
              <a:ext uri="{FF2B5EF4-FFF2-40B4-BE49-F238E27FC236}">
                <a16:creationId xmlns:a16="http://schemas.microsoft.com/office/drawing/2014/main" id="{9049A17B-5EF5-A18A-C206-2FC5117A1DDD}"/>
              </a:ext>
            </a:extLst>
          </p:cNvPr>
          <p:cNvSpPr/>
          <p:nvPr/>
        </p:nvSpPr>
        <p:spPr>
          <a:xfrm>
            <a:off x="3087912" y="3902683"/>
            <a:ext cx="6016175" cy="45719"/>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759274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ECB4C3E-3ECA-DB4F-8D1D-4A71493CA600}"/>
              </a:ext>
            </a:extLst>
          </p:cNvPr>
          <p:cNvSpPr/>
          <p:nvPr/>
        </p:nvSpPr>
        <p:spPr>
          <a:xfrm>
            <a:off x="348345" y="217715"/>
            <a:ext cx="45719" cy="1030514"/>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141A147-7CDC-7CAD-F058-34A2FC8C8D3A}"/>
              </a:ext>
            </a:extLst>
          </p:cNvPr>
          <p:cNvSpPr txBox="1"/>
          <p:nvPr/>
        </p:nvSpPr>
        <p:spPr>
          <a:xfrm>
            <a:off x="394064" y="502139"/>
            <a:ext cx="4493538" cy="461665"/>
          </a:xfrm>
          <a:prstGeom prst="rect">
            <a:avLst/>
          </a:prstGeom>
          <a:noFill/>
        </p:spPr>
        <p:txBody>
          <a:bodyPr wrap="none" rtlCol="0">
            <a:spAutoFit/>
          </a:bodyPr>
          <a:lstStyle/>
          <a:p>
            <a:r>
              <a:rPr lang="zh-CN" altLang="en-US" sz="2400" b="1" dirty="0"/>
              <a:t>损失函数、代价函数和目标函数</a:t>
            </a:r>
          </a:p>
        </p:txBody>
      </p:sp>
      <p:pic>
        <p:nvPicPr>
          <p:cNvPr id="7" name="图片 6">
            <a:extLst>
              <a:ext uri="{FF2B5EF4-FFF2-40B4-BE49-F238E27FC236}">
                <a16:creationId xmlns:a16="http://schemas.microsoft.com/office/drawing/2014/main" id="{1A1FC9FD-FA3F-587E-A217-543B31A63891}"/>
              </a:ext>
            </a:extLst>
          </p:cNvPr>
          <p:cNvPicPr>
            <a:picLocks noChangeAspect="1"/>
          </p:cNvPicPr>
          <p:nvPr/>
        </p:nvPicPr>
        <p:blipFill>
          <a:blip r:embed="rId2"/>
          <a:stretch>
            <a:fillRect/>
          </a:stretch>
        </p:blipFill>
        <p:spPr>
          <a:xfrm>
            <a:off x="3526878" y="1630099"/>
            <a:ext cx="5138243" cy="4408624"/>
          </a:xfrm>
          <a:prstGeom prst="rect">
            <a:avLst/>
          </a:prstGeom>
        </p:spPr>
      </p:pic>
    </p:spTree>
    <p:extLst>
      <p:ext uri="{BB962C8B-B14F-4D97-AF65-F5344CB8AC3E}">
        <p14:creationId xmlns:p14="http://schemas.microsoft.com/office/powerpoint/2010/main" val="36351783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走在沙滩上&#10;&#10;描述已自动生成">
            <a:extLst>
              <a:ext uri="{FF2B5EF4-FFF2-40B4-BE49-F238E27FC236}">
                <a16:creationId xmlns:a16="http://schemas.microsoft.com/office/drawing/2014/main" id="{799FFD55-5B57-C9DC-BB6F-AFC7885B3499}"/>
              </a:ext>
            </a:extLst>
          </p:cNvPr>
          <p:cNvPicPr>
            <a:picLocks noChangeAspect="1"/>
          </p:cNvPicPr>
          <p:nvPr/>
        </p:nvPicPr>
        <p:blipFill rotWithShape="1">
          <a:blip r:embed="rId2">
            <a:extLst>
              <a:ext uri="{28A0092B-C50C-407E-A947-70E740481C1C}">
                <a14:useLocalDpi xmlns:a14="http://schemas.microsoft.com/office/drawing/2010/main" val="0"/>
              </a:ext>
            </a:extLst>
          </a:blip>
          <a:srcRect l="7460" t="20741" r="794" b="26349"/>
          <a:stretch/>
        </p:blipFill>
        <p:spPr>
          <a:xfrm>
            <a:off x="6096000" y="1180796"/>
            <a:ext cx="3450432" cy="2984803"/>
          </a:xfrm>
          <a:prstGeom prst="rect">
            <a:avLst/>
          </a:prstGeom>
        </p:spPr>
      </p:pic>
      <p:sp>
        <p:nvSpPr>
          <p:cNvPr id="10" name="矩形 9">
            <a:extLst>
              <a:ext uri="{FF2B5EF4-FFF2-40B4-BE49-F238E27FC236}">
                <a16:creationId xmlns:a16="http://schemas.microsoft.com/office/drawing/2014/main" id="{71B97423-30C0-CB15-8CAF-3D10BEE6DFE0}"/>
              </a:ext>
            </a:extLst>
          </p:cNvPr>
          <p:cNvSpPr/>
          <p:nvPr/>
        </p:nvSpPr>
        <p:spPr>
          <a:xfrm>
            <a:off x="3814337" y="3190295"/>
            <a:ext cx="3196061" cy="2837543"/>
          </a:xfrm>
          <a:prstGeom prst="rect">
            <a:avLst/>
          </a:prstGeom>
          <a:solidFill>
            <a:schemeClr val="accent6">
              <a:lumMod val="20000"/>
              <a:lumOff val="80000"/>
              <a:alpha val="5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5ECB4C3E-3ECA-DB4F-8D1D-4A71493CA600}"/>
              </a:ext>
            </a:extLst>
          </p:cNvPr>
          <p:cNvSpPr/>
          <p:nvPr/>
        </p:nvSpPr>
        <p:spPr>
          <a:xfrm>
            <a:off x="348345" y="217715"/>
            <a:ext cx="45719" cy="1030514"/>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90A5EF3F-902D-16D2-2737-9C9156417DC1}"/>
              </a:ext>
            </a:extLst>
          </p:cNvPr>
          <p:cNvSpPr txBox="1"/>
          <p:nvPr/>
        </p:nvSpPr>
        <p:spPr>
          <a:xfrm>
            <a:off x="675999" y="1180796"/>
            <a:ext cx="5222228" cy="1698029"/>
          </a:xfrm>
          <a:prstGeom prst="rect">
            <a:avLst/>
          </a:prstGeom>
          <a:noFill/>
        </p:spPr>
        <p:txBody>
          <a:bodyPr wrap="square" rtlCol="0">
            <a:spAutoFit/>
          </a:bodyPr>
          <a:lstStyle/>
          <a:p>
            <a:pPr algn="r">
              <a:lnSpc>
                <a:spcPct val="150000"/>
              </a:lnSpc>
            </a:pPr>
            <a:r>
              <a:rPr lang="zh-CN" altLang="en-US" sz="2400" b="1" dirty="0"/>
              <a:t>深度学习目前仍处于发展阶段</a:t>
            </a:r>
            <a:endParaRPr lang="en-US" altLang="zh-CN" sz="2400" b="1" dirty="0"/>
          </a:p>
          <a:p>
            <a:pPr algn="r">
              <a:lnSpc>
                <a:spcPct val="150000"/>
              </a:lnSpc>
            </a:pPr>
            <a:r>
              <a:rPr lang="zh-CN" altLang="en-US" sz="2400" b="1" dirty="0"/>
              <a:t>技术更新非常快</a:t>
            </a:r>
            <a:endParaRPr lang="en-US" altLang="zh-CN" sz="2400" b="1" dirty="0"/>
          </a:p>
          <a:p>
            <a:pPr algn="r">
              <a:lnSpc>
                <a:spcPct val="150000"/>
              </a:lnSpc>
            </a:pPr>
            <a:r>
              <a:rPr lang="zh-CN" altLang="en-US" sz="2400" b="1" dirty="0"/>
              <a:t>应用逐步渗透到我们的生活当中</a:t>
            </a:r>
            <a:endParaRPr lang="en-US" altLang="zh-CN" sz="2400" b="1" dirty="0"/>
          </a:p>
        </p:txBody>
      </p:sp>
      <p:sp>
        <p:nvSpPr>
          <p:cNvPr id="12" name="文本框 11">
            <a:extLst>
              <a:ext uri="{FF2B5EF4-FFF2-40B4-BE49-F238E27FC236}">
                <a16:creationId xmlns:a16="http://schemas.microsoft.com/office/drawing/2014/main" id="{9141A147-7CDC-7CAD-F058-34A2FC8C8D3A}"/>
              </a:ext>
            </a:extLst>
          </p:cNvPr>
          <p:cNvSpPr txBox="1"/>
          <p:nvPr/>
        </p:nvSpPr>
        <p:spPr>
          <a:xfrm>
            <a:off x="394064" y="502139"/>
            <a:ext cx="800219" cy="461665"/>
          </a:xfrm>
          <a:prstGeom prst="rect">
            <a:avLst/>
          </a:prstGeom>
          <a:noFill/>
        </p:spPr>
        <p:txBody>
          <a:bodyPr wrap="none" rtlCol="0">
            <a:spAutoFit/>
          </a:bodyPr>
          <a:lstStyle/>
          <a:p>
            <a:r>
              <a:rPr lang="zh-CN" altLang="en-US" sz="2400" b="1" dirty="0"/>
              <a:t>引言</a:t>
            </a:r>
          </a:p>
        </p:txBody>
      </p:sp>
      <p:pic>
        <p:nvPicPr>
          <p:cNvPr id="8" name="图片 7" descr="河边城市的风景&#10;&#10;描述已自动生成">
            <a:extLst>
              <a:ext uri="{FF2B5EF4-FFF2-40B4-BE49-F238E27FC236}">
                <a16:creationId xmlns:a16="http://schemas.microsoft.com/office/drawing/2014/main" id="{93A3564F-20CD-315D-CC13-306C1844A769}"/>
              </a:ext>
            </a:extLst>
          </p:cNvPr>
          <p:cNvPicPr>
            <a:picLocks noChangeAspect="1"/>
          </p:cNvPicPr>
          <p:nvPr/>
        </p:nvPicPr>
        <p:blipFill rotWithShape="1">
          <a:blip r:embed="rId3">
            <a:extLst>
              <a:ext uri="{28A0092B-C50C-407E-A947-70E740481C1C}">
                <a14:useLocalDpi xmlns:a14="http://schemas.microsoft.com/office/drawing/2010/main" val="0"/>
              </a:ext>
            </a:extLst>
          </a:blip>
          <a:srcRect l="21515" t="38200" r="8581" b="20424"/>
          <a:stretch/>
        </p:blipFill>
        <p:spPr>
          <a:xfrm>
            <a:off x="4133652" y="3429000"/>
            <a:ext cx="3196062" cy="2837543"/>
          </a:xfrm>
          <a:prstGeom prst="rect">
            <a:avLst/>
          </a:prstGeom>
        </p:spPr>
      </p:pic>
    </p:spTree>
    <p:extLst>
      <p:ext uri="{BB962C8B-B14F-4D97-AF65-F5344CB8AC3E}">
        <p14:creationId xmlns:p14="http://schemas.microsoft.com/office/powerpoint/2010/main" val="33990827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ECB4C3E-3ECA-DB4F-8D1D-4A71493CA600}"/>
              </a:ext>
            </a:extLst>
          </p:cNvPr>
          <p:cNvSpPr/>
          <p:nvPr/>
        </p:nvSpPr>
        <p:spPr>
          <a:xfrm>
            <a:off x="348345" y="217715"/>
            <a:ext cx="45719" cy="1030514"/>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141A147-7CDC-7CAD-F058-34A2FC8C8D3A}"/>
              </a:ext>
            </a:extLst>
          </p:cNvPr>
          <p:cNvSpPr txBox="1"/>
          <p:nvPr/>
        </p:nvSpPr>
        <p:spPr>
          <a:xfrm>
            <a:off x="394064" y="502139"/>
            <a:ext cx="2954655" cy="461665"/>
          </a:xfrm>
          <a:prstGeom prst="rect">
            <a:avLst/>
          </a:prstGeom>
          <a:noFill/>
        </p:spPr>
        <p:txBody>
          <a:bodyPr wrap="none" rtlCol="0">
            <a:spAutoFit/>
          </a:bodyPr>
          <a:lstStyle/>
          <a:p>
            <a:r>
              <a:rPr lang="zh-CN" altLang="en-US" sz="2400" b="1" dirty="0"/>
              <a:t>损失函数、代价函数</a:t>
            </a:r>
          </a:p>
        </p:txBody>
      </p:sp>
      <p:pic>
        <p:nvPicPr>
          <p:cNvPr id="3" name="图片 2">
            <a:extLst>
              <a:ext uri="{FF2B5EF4-FFF2-40B4-BE49-F238E27FC236}">
                <a16:creationId xmlns:a16="http://schemas.microsoft.com/office/drawing/2014/main" id="{3E9603A9-A3C3-047F-26A8-8E916920B0DE}"/>
              </a:ext>
            </a:extLst>
          </p:cNvPr>
          <p:cNvPicPr>
            <a:picLocks noChangeAspect="1"/>
          </p:cNvPicPr>
          <p:nvPr/>
        </p:nvPicPr>
        <p:blipFill>
          <a:blip r:embed="rId2"/>
          <a:stretch>
            <a:fillRect/>
          </a:stretch>
        </p:blipFill>
        <p:spPr>
          <a:xfrm>
            <a:off x="1917009" y="1534495"/>
            <a:ext cx="8357981" cy="4221753"/>
          </a:xfrm>
          <a:prstGeom prst="rect">
            <a:avLst/>
          </a:prstGeom>
        </p:spPr>
      </p:pic>
    </p:spTree>
    <p:extLst>
      <p:ext uri="{BB962C8B-B14F-4D97-AF65-F5344CB8AC3E}">
        <p14:creationId xmlns:p14="http://schemas.microsoft.com/office/powerpoint/2010/main" val="31150259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ECB4C3E-3ECA-DB4F-8D1D-4A71493CA600}"/>
              </a:ext>
            </a:extLst>
          </p:cNvPr>
          <p:cNvSpPr/>
          <p:nvPr/>
        </p:nvSpPr>
        <p:spPr>
          <a:xfrm>
            <a:off x="348345" y="217715"/>
            <a:ext cx="45719" cy="1030514"/>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141A147-7CDC-7CAD-F058-34A2FC8C8D3A}"/>
              </a:ext>
            </a:extLst>
          </p:cNvPr>
          <p:cNvSpPr txBox="1"/>
          <p:nvPr/>
        </p:nvSpPr>
        <p:spPr>
          <a:xfrm>
            <a:off x="394064" y="502139"/>
            <a:ext cx="2954655" cy="461665"/>
          </a:xfrm>
          <a:prstGeom prst="rect">
            <a:avLst/>
          </a:prstGeom>
          <a:noFill/>
        </p:spPr>
        <p:txBody>
          <a:bodyPr wrap="none" rtlCol="0">
            <a:spAutoFit/>
          </a:bodyPr>
          <a:lstStyle/>
          <a:p>
            <a:r>
              <a:rPr lang="zh-CN" altLang="en-US" sz="2400" b="1" dirty="0"/>
              <a:t>损失函数、代价函数</a:t>
            </a:r>
          </a:p>
        </p:txBody>
      </p:sp>
      <p:pic>
        <p:nvPicPr>
          <p:cNvPr id="5" name="图片 4">
            <a:extLst>
              <a:ext uri="{FF2B5EF4-FFF2-40B4-BE49-F238E27FC236}">
                <a16:creationId xmlns:a16="http://schemas.microsoft.com/office/drawing/2014/main" id="{2875FC26-D0C1-4CF0-8938-E6C97CBD8E75}"/>
              </a:ext>
            </a:extLst>
          </p:cNvPr>
          <p:cNvPicPr>
            <a:picLocks noChangeAspect="1"/>
          </p:cNvPicPr>
          <p:nvPr/>
        </p:nvPicPr>
        <p:blipFill>
          <a:blip r:embed="rId2"/>
          <a:stretch>
            <a:fillRect/>
          </a:stretch>
        </p:blipFill>
        <p:spPr>
          <a:xfrm>
            <a:off x="348345" y="1532653"/>
            <a:ext cx="11148429" cy="4211629"/>
          </a:xfrm>
          <a:prstGeom prst="rect">
            <a:avLst/>
          </a:prstGeom>
        </p:spPr>
      </p:pic>
    </p:spTree>
    <p:extLst>
      <p:ext uri="{BB962C8B-B14F-4D97-AF65-F5344CB8AC3E}">
        <p14:creationId xmlns:p14="http://schemas.microsoft.com/office/powerpoint/2010/main" val="13319153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ECB4C3E-3ECA-DB4F-8D1D-4A71493CA600}"/>
              </a:ext>
            </a:extLst>
          </p:cNvPr>
          <p:cNvSpPr/>
          <p:nvPr/>
        </p:nvSpPr>
        <p:spPr>
          <a:xfrm>
            <a:off x="348345" y="217715"/>
            <a:ext cx="45719" cy="1030514"/>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141A147-7CDC-7CAD-F058-34A2FC8C8D3A}"/>
              </a:ext>
            </a:extLst>
          </p:cNvPr>
          <p:cNvSpPr txBox="1"/>
          <p:nvPr/>
        </p:nvSpPr>
        <p:spPr>
          <a:xfrm>
            <a:off x="394064" y="502139"/>
            <a:ext cx="2954655" cy="461665"/>
          </a:xfrm>
          <a:prstGeom prst="rect">
            <a:avLst/>
          </a:prstGeom>
          <a:noFill/>
        </p:spPr>
        <p:txBody>
          <a:bodyPr wrap="none" rtlCol="0">
            <a:spAutoFit/>
          </a:bodyPr>
          <a:lstStyle/>
          <a:p>
            <a:r>
              <a:rPr lang="zh-CN" altLang="en-US" sz="2400" b="1" dirty="0"/>
              <a:t>损失函数、代价函数</a:t>
            </a:r>
          </a:p>
        </p:txBody>
      </p:sp>
      <p:pic>
        <p:nvPicPr>
          <p:cNvPr id="2" name="图片 1">
            <a:extLst>
              <a:ext uri="{FF2B5EF4-FFF2-40B4-BE49-F238E27FC236}">
                <a16:creationId xmlns:a16="http://schemas.microsoft.com/office/drawing/2014/main" id="{57A8B403-FF14-F07C-A373-E7925E8D6C4E}"/>
              </a:ext>
            </a:extLst>
          </p:cNvPr>
          <p:cNvPicPr>
            <a:picLocks noChangeAspect="1"/>
          </p:cNvPicPr>
          <p:nvPr/>
        </p:nvPicPr>
        <p:blipFill>
          <a:blip r:embed="rId2"/>
          <a:stretch>
            <a:fillRect/>
          </a:stretch>
        </p:blipFill>
        <p:spPr>
          <a:xfrm>
            <a:off x="926738" y="1248228"/>
            <a:ext cx="9983653" cy="5369467"/>
          </a:xfrm>
          <a:prstGeom prst="rect">
            <a:avLst/>
          </a:prstGeom>
        </p:spPr>
      </p:pic>
    </p:spTree>
    <p:extLst>
      <p:ext uri="{BB962C8B-B14F-4D97-AF65-F5344CB8AC3E}">
        <p14:creationId xmlns:p14="http://schemas.microsoft.com/office/powerpoint/2010/main" val="31556063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ECB4C3E-3ECA-DB4F-8D1D-4A71493CA600}"/>
              </a:ext>
            </a:extLst>
          </p:cNvPr>
          <p:cNvSpPr/>
          <p:nvPr/>
        </p:nvSpPr>
        <p:spPr>
          <a:xfrm>
            <a:off x="348345" y="217715"/>
            <a:ext cx="45719" cy="1030514"/>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141A147-7CDC-7CAD-F058-34A2FC8C8D3A}"/>
              </a:ext>
            </a:extLst>
          </p:cNvPr>
          <p:cNvSpPr txBox="1"/>
          <p:nvPr/>
        </p:nvSpPr>
        <p:spPr>
          <a:xfrm>
            <a:off x="394064" y="502139"/>
            <a:ext cx="2954655" cy="461665"/>
          </a:xfrm>
          <a:prstGeom prst="rect">
            <a:avLst/>
          </a:prstGeom>
          <a:noFill/>
        </p:spPr>
        <p:txBody>
          <a:bodyPr wrap="none" rtlCol="0">
            <a:spAutoFit/>
          </a:bodyPr>
          <a:lstStyle/>
          <a:p>
            <a:r>
              <a:rPr lang="zh-CN" altLang="en-US" sz="2400" b="1" dirty="0"/>
              <a:t>损失函数、代价函数</a:t>
            </a:r>
          </a:p>
        </p:txBody>
      </p:sp>
      <p:pic>
        <p:nvPicPr>
          <p:cNvPr id="5" name="图片 4">
            <a:extLst>
              <a:ext uri="{FF2B5EF4-FFF2-40B4-BE49-F238E27FC236}">
                <a16:creationId xmlns:a16="http://schemas.microsoft.com/office/drawing/2014/main" id="{ED970034-880B-0287-3131-53E6A580EC7B}"/>
              </a:ext>
            </a:extLst>
          </p:cNvPr>
          <p:cNvPicPr>
            <a:picLocks noChangeAspect="1"/>
          </p:cNvPicPr>
          <p:nvPr/>
        </p:nvPicPr>
        <p:blipFill>
          <a:blip r:embed="rId2"/>
          <a:stretch>
            <a:fillRect/>
          </a:stretch>
        </p:blipFill>
        <p:spPr>
          <a:xfrm>
            <a:off x="0" y="1413302"/>
            <a:ext cx="12192000" cy="4031395"/>
          </a:xfrm>
          <a:prstGeom prst="rect">
            <a:avLst/>
          </a:prstGeom>
        </p:spPr>
      </p:pic>
    </p:spTree>
    <p:extLst>
      <p:ext uri="{BB962C8B-B14F-4D97-AF65-F5344CB8AC3E}">
        <p14:creationId xmlns:p14="http://schemas.microsoft.com/office/powerpoint/2010/main" val="12065586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ECB4C3E-3ECA-DB4F-8D1D-4A71493CA600}"/>
              </a:ext>
            </a:extLst>
          </p:cNvPr>
          <p:cNvSpPr/>
          <p:nvPr/>
        </p:nvSpPr>
        <p:spPr>
          <a:xfrm>
            <a:off x="348345" y="217715"/>
            <a:ext cx="45719" cy="1030514"/>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141A147-7CDC-7CAD-F058-34A2FC8C8D3A}"/>
              </a:ext>
            </a:extLst>
          </p:cNvPr>
          <p:cNvSpPr txBox="1"/>
          <p:nvPr/>
        </p:nvSpPr>
        <p:spPr>
          <a:xfrm>
            <a:off x="394064" y="502139"/>
            <a:ext cx="2954655" cy="461665"/>
          </a:xfrm>
          <a:prstGeom prst="rect">
            <a:avLst/>
          </a:prstGeom>
          <a:noFill/>
        </p:spPr>
        <p:txBody>
          <a:bodyPr wrap="none" rtlCol="0">
            <a:spAutoFit/>
          </a:bodyPr>
          <a:lstStyle/>
          <a:p>
            <a:r>
              <a:rPr lang="zh-CN" altLang="en-US" sz="2400" b="1" dirty="0"/>
              <a:t>损失函数、代价函数</a:t>
            </a:r>
          </a:p>
        </p:txBody>
      </p:sp>
      <p:pic>
        <p:nvPicPr>
          <p:cNvPr id="5" name="图片 4">
            <a:extLst>
              <a:ext uri="{FF2B5EF4-FFF2-40B4-BE49-F238E27FC236}">
                <a16:creationId xmlns:a16="http://schemas.microsoft.com/office/drawing/2014/main" id="{D30847BB-82BD-F7B4-56F8-E5A1D6056EA0}"/>
              </a:ext>
            </a:extLst>
          </p:cNvPr>
          <p:cNvPicPr>
            <a:picLocks noChangeAspect="1"/>
          </p:cNvPicPr>
          <p:nvPr/>
        </p:nvPicPr>
        <p:blipFill>
          <a:blip r:embed="rId2"/>
          <a:stretch>
            <a:fillRect/>
          </a:stretch>
        </p:blipFill>
        <p:spPr>
          <a:xfrm>
            <a:off x="537029" y="1750684"/>
            <a:ext cx="10472786" cy="4050609"/>
          </a:xfrm>
          <a:prstGeom prst="rect">
            <a:avLst/>
          </a:prstGeom>
        </p:spPr>
      </p:pic>
    </p:spTree>
    <p:extLst>
      <p:ext uri="{BB962C8B-B14F-4D97-AF65-F5344CB8AC3E}">
        <p14:creationId xmlns:p14="http://schemas.microsoft.com/office/powerpoint/2010/main" val="4201430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ECB4C3E-3ECA-DB4F-8D1D-4A71493CA600}"/>
              </a:ext>
            </a:extLst>
          </p:cNvPr>
          <p:cNvSpPr/>
          <p:nvPr/>
        </p:nvSpPr>
        <p:spPr>
          <a:xfrm>
            <a:off x="348345" y="217715"/>
            <a:ext cx="45719" cy="1030514"/>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141A147-7CDC-7CAD-F058-34A2FC8C8D3A}"/>
              </a:ext>
            </a:extLst>
          </p:cNvPr>
          <p:cNvSpPr txBox="1"/>
          <p:nvPr/>
        </p:nvSpPr>
        <p:spPr>
          <a:xfrm>
            <a:off x="394064" y="502139"/>
            <a:ext cx="1415772" cy="461665"/>
          </a:xfrm>
          <a:prstGeom prst="rect">
            <a:avLst/>
          </a:prstGeom>
          <a:noFill/>
        </p:spPr>
        <p:txBody>
          <a:bodyPr wrap="none" rtlCol="0">
            <a:spAutoFit/>
          </a:bodyPr>
          <a:lstStyle/>
          <a:p>
            <a:r>
              <a:rPr lang="zh-CN" altLang="en-US" sz="2400" b="1" dirty="0"/>
              <a:t>目标函数</a:t>
            </a:r>
          </a:p>
        </p:txBody>
      </p:sp>
      <p:pic>
        <p:nvPicPr>
          <p:cNvPr id="5" name="图片 4">
            <a:extLst>
              <a:ext uri="{FF2B5EF4-FFF2-40B4-BE49-F238E27FC236}">
                <a16:creationId xmlns:a16="http://schemas.microsoft.com/office/drawing/2014/main" id="{4D35CFE6-9547-7EB2-1ED2-8154A7584272}"/>
              </a:ext>
            </a:extLst>
          </p:cNvPr>
          <p:cNvPicPr>
            <a:picLocks noChangeAspect="1"/>
          </p:cNvPicPr>
          <p:nvPr/>
        </p:nvPicPr>
        <p:blipFill>
          <a:blip r:embed="rId2"/>
          <a:stretch>
            <a:fillRect/>
          </a:stretch>
        </p:blipFill>
        <p:spPr>
          <a:xfrm>
            <a:off x="394064" y="1248228"/>
            <a:ext cx="5695238" cy="3000000"/>
          </a:xfrm>
          <a:prstGeom prst="rect">
            <a:avLst/>
          </a:prstGeom>
        </p:spPr>
      </p:pic>
    </p:spTree>
    <p:extLst>
      <p:ext uri="{BB962C8B-B14F-4D97-AF65-F5344CB8AC3E}">
        <p14:creationId xmlns:p14="http://schemas.microsoft.com/office/powerpoint/2010/main" val="37828854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ECB4C3E-3ECA-DB4F-8D1D-4A71493CA600}"/>
              </a:ext>
            </a:extLst>
          </p:cNvPr>
          <p:cNvSpPr/>
          <p:nvPr/>
        </p:nvSpPr>
        <p:spPr>
          <a:xfrm>
            <a:off x="348345" y="217715"/>
            <a:ext cx="45719" cy="1030514"/>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141A147-7CDC-7CAD-F058-34A2FC8C8D3A}"/>
              </a:ext>
            </a:extLst>
          </p:cNvPr>
          <p:cNvSpPr txBox="1"/>
          <p:nvPr/>
        </p:nvSpPr>
        <p:spPr>
          <a:xfrm>
            <a:off x="394064" y="502139"/>
            <a:ext cx="1415772" cy="461665"/>
          </a:xfrm>
          <a:prstGeom prst="rect">
            <a:avLst/>
          </a:prstGeom>
          <a:noFill/>
        </p:spPr>
        <p:txBody>
          <a:bodyPr wrap="none" rtlCol="0">
            <a:spAutoFit/>
          </a:bodyPr>
          <a:lstStyle/>
          <a:p>
            <a:r>
              <a:rPr lang="zh-CN" altLang="en-US" sz="2400" b="1" dirty="0"/>
              <a:t>目标函数</a:t>
            </a:r>
          </a:p>
        </p:txBody>
      </p:sp>
      <p:pic>
        <p:nvPicPr>
          <p:cNvPr id="7" name="图片 6">
            <a:extLst>
              <a:ext uri="{FF2B5EF4-FFF2-40B4-BE49-F238E27FC236}">
                <a16:creationId xmlns:a16="http://schemas.microsoft.com/office/drawing/2014/main" id="{9F5CE6DE-FEF1-2642-BE98-1134896004E9}"/>
              </a:ext>
            </a:extLst>
          </p:cNvPr>
          <p:cNvPicPr>
            <a:picLocks noChangeAspect="1"/>
          </p:cNvPicPr>
          <p:nvPr/>
        </p:nvPicPr>
        <p:blipFill>
          <a:blip r:embed="rId2"/>
          <a:stretch>
            <a:fillRect/>
          </a:stretch>
        </p:blipFill>
        <p:spPr>
          <a:xfrm>
            <a:off x="1264921" y="2290905"/>
            <a:ext cx="8457143" cy="2276190"/>
          </a:xfrm>
          <a:prstGeom prst="rect">
            <a:avLst/>
          </a:prstGeom>
        </p:spPr>
      </p:pic>
    </p:spTree>
    <p:extLst>
      <p:ext uri="{BB962C8B-B14F-4D97-AF65-F5344CB8AC3E}">
        <p14:creationId xmlns:p14="http://schemas.microsoft.com/office/powerpoint/2010/main" val="39399342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ECB4C3E-3ECA-DB4F-8D1D-4A71493CA600}"/>
              </a:ext>
            </a:extLst>
          </p:cNvPr>
          <p:cNvSpPr/>
          <p:nvPr/>
        </p:nvSpPr>
        <p:spPr>
          <a:xfrm>
            <a:off x="348345" y="217715"/>
            <a:ext cx="45719" cy="1030514"/>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141A147-7CDC-7CAD-F058-34A2FC8C8D3A}"/>
              </a:ext>
            </a:extLst>
          </p:cNvPr>
          <p:cNvSpPr txBox="1"/>
          <p:nvPr/>
        </p:nvSpPr>
        <p:spPr>
          <a:xfrm>
            <a:off x="394064" y="502139"/>
            <a:ext cx="1415772" cy="461665"/>
          </a:xfrm>
          <a:prstGeom prst="rect">
            <a:avLst/>
          </a:prstGeom>
          <a:noFill/>
        </p:spPr>
        <p:txBody>
          <a:bodyPr wrap="none" rtlCol="0">
            <a:spAutoFit/>
          </a:bodyPr>
          <a:lstStyle/>
          <a:p>
            <a:r>
              <a:rPr lang="zh-CN" altLang="en-US" sz="2400" b="1" dirty="0"/>
              <a:t>目标函数</a:t>
            </a:r>
          </a:p>
        </p:txBody>
      </p:sp>
      <p:pic>
        <p:nvPicPr>
          <p:cNvPr id="3" name="图片 2">
            <a:extLst>
              <a:ext uri="{FF2B5EF4-FFF2-40B4-BE49-F238E27FC236}">
                <a16:creationId xmlns:a16="http://schemas.microsoft.com/office/drawing/2014/main" id="{212633C9-7FEC-1F8D-CBC3-4CD7E3D5D5BA}"/>
              </a:ext>
            </a:extLst>
          </p:cNvPr>
          <p:cNvPicPr>
            <a:picLocks noChangeAspect="1"/>
          </p:cNvPicPr>
          <p:nvPr/>
        </p:nvPicPr>
        <p:blipFill>
          <a:blip r:embed="rId2"/>
          <a:stretch>
            <a:fillRect/>
          </a:stretch>
        </p:blipFill>
        <p:spPr>
          <a:xfrm>
            <a:off x="45719" y="1248228"/>
            <a:ext cx="12192000" cy="4675841"/>
          </a:xfrm>
          <a:prstGeom prst="rect">
            <a:avLst/>
          </a:prstGeom>
        </p:spPr>
      </p:pic>
    </p:spTree>
    <p:extLst>
      <p:ext uri="{BB962C8B-B14F-4D97-AF65-F5344CB8AC3E}">
        <p14:creationId xmlns:p14="http://schemas.microsoft.com/office/powerpoint/2010/main" val="33907587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ECB4C3E-3ECA-DB4F-8D1D-4A71493CA600}"/>
              </a:ext>
            </a:extLst>
          </p:cNvPr>
          <p:cNvSpPr/>
          <p:nvPr/>
        </p:nvSpPr>
        <p:spPr>
          <a:xfrm>
            <a:off x="348345" y="217715"/>
            <a:ext cx="45719" cy="1030514"/>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141A147-7CDC-7CAD-F058-34A2FC8C8D3A}"/>
              </a:ext>
            </a:extLst>
          </p:cNvPr>
          <p:cNvSpPr txBox="1"/>
          <p:nvPr/>
        </p:nvSpPr>
        <p:spPr>
          <a:xfrm>
            <a:off x="394064" y="502139"/>
            <a:ext cx="1415772" cy="461665"/>
          </a:xfrm>
          <a:prstGeom prst="rect">
            <a:avLst/>
          </a:prstGeom>
          <a:noFill/>
        </p:spPr>
        <p:txBody>
          <a:bodyPr wrap="none" rtlCol="0">
            <a:spAutoFit/>
          </a:bodyPr>
          <a:lstStyle/>
          <a:p>
            <a:r>
              <a:rPr lang="zh-CN" altLang="en-US" sz="2400" b="1" dirty="0"/>
              <a:t>目标函数</a:t>
            </a:r>
          </a:p>
        </p:txBody>
      </p:sp>
      <p:pic>
        <p:nvPicPr>
          <p:cNvPr id="5" name="图片 4">
            <a:extLst>
              <a:ext uri="{FF2B5EF4-FFF2-40B4-BE49-F238E27FC236}">
                <a16:creationId xmlns:a16="http://schemas.microsoft.com/office/drawing/2014/main" id="{89CE7234-FCC7-AD79-F8C4-8F10A2180544}"/>
              </a:ext>
            </a:extLst>
          </p:cNvPr>
          <p:cNvPicPr>
            <a:picLocks noChangeAspect="1"/>
          </p:cNvPicPr>
          <p:nvPr/>
        </p:nvPicPr>
        <p:blipFill>
          <a:blip r:embed="rId2"/>
          <a:stretch>
            <a:fillRect/>
          </a:stretch>
        </p:blipFill>
        <p:spPr>
          <a:xfrm>
            <a:off x="394064" y="1532653"/>
            <a:ext cx="7647619" cy="3104762"/>
          </a:xfrm>
          <a:prstGeom prst="rect">
            <a:avLst/>
          </a:prstGeom>
        </p:spPr>
      </p:pic>
    </p:spTree>
    <p:extLst>
      <p:ext uri="{BB962C8B-B14F-4D97-AF65-F5344CB8AC3E}">
        <p14:creationId xmlns:p14="http://schemas.microsoft.com/office/powerpoint/2010/main" val="38364607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ECB4C3E-3ECA-DB4F-8D1D-4A71493CA600}"/>
              </a:ext>
            </a:extLst>
          </p:cNvPr>
          <p:cNvSpPr/>
          <p:nvPr/>
        </p:nvSpPr>
        <p:spPr>
          <a:xfrm>
            <a:off x="348345" y="217715"/>
            <a:ext cx="45719" cy="1030514"/>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141A147-7CDC-7CAD-F058-34A2FC8C8D3A}"/>
              </a:ext>
            </a:extLst>
          </p:cNvPr>
          <p:cNvSpPr txBox="1"/>
          <p:nvPr/>
        </p:nvSpPr>
        <p:spPr>
          <a:xfrm>
            <a:off x="394064" y="502139"/>
            <a:ext cx="2860078" cy="461665"/>
          </a:xfrm>
          <a:prstGeom prst="rect">
            <a:avLst/>
          </a:prstGeom>
          <a:noFill/>
        </p:spPr>
        <p:txBody>
          <a:bodyPr wrap="none" rtlCol="0">
            <a:spAutoFit/>
          </a:bodyPr>
          <a:lstStyle/>
          <a:p>
            <a:r>
              <a:rPr lang="zh-CN" altLang="en-US" sz="2400" b="1" dirty="0"/>
              <a:t>经验风险</a:t>
            </a:r>
            <a:r>
              <a:rPr lang="en-US" altLang="zh-CN" sz="2400" b="1" dirty="0"/>
              <a:t>+</a:t>
            </a:r>
            <a:r>
              <a:rPr lang="zh-CN" altLang="en-US" sz="2400" b="1" dirty="0"/>
              <a:t>结构风险</a:t>
            </a:r>
          </a:p>
        </p:txBody>
      </p:sp>
      <p:pic>
        <p:nvPicPr>
          <p:cNvPr id="3" name="图片 2">
            <a:extLst>
              <a:ext uri="{FF2B5EF4-FFF2-40B4-BE49-F238E27FC236}">
                <a16:creationId xmlns:a16="http://schemas.microsoft.com/office/drawing/2014/main" id="{69D67784-65FC-D628-1202-8248EA3ACA7D}"/>
              </a:ext>
            </a:extLst>
          </p:cNvPr>
          <p:cNvPicPr>
            <a:picLocks noChangeAspect="1"/>
          </p:cNvPicPr>
          <p:nvPr/>
        </p:nvPicPr>
        <p:blipFill>
          <a:blip r:embed="rId2"/>
          <a:stretch>
            <a:fillRect/>
          </a:stretch>
        </p:blipFill>
        <p:spPr>
          <a:xfrm>
            <a:off x="962666" y="2024238"/>
            <a:ext cx="10266667" cy="2809524"/>
          </a:xfrm>
          <a:prstGeom prst="rect">
            <a:avLst/>
          </a:prstGeom>
        </p:spPr>
      </p:pic>
    </p:spTree>
    <p:extLst>
      <p:ext uri="{BB962C8B-B14F-4D97-AF65-F5344CB8AC3E}">
        <p14:creationId xmlns:p14="http://schemas.microsoft.com/office/powerpoint/2010/main" val="15200826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ECB4C3E-3ECA-DB4F-8D1D-4A71493CA600}"/>
              </a:ext>
            </a:extLst>
          </p:cNvPr>
          <p:cNvSpPr/>
          <p:nvPr/>
        </p:nvSpPr>
        <p:spPr>
          <a:xfrm>
            <a:off x="348345" y="217715"/>
            <a:ext cx="45719" cy="1030514"/>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141A147-7CDC-7CAD-F058-34A2FC8C8D3A}"/>
              </a:ext>
            </a:extLst>
          </p:cNvPr>
          <p:cNvSpPr txBox="1"/>
          <p:nvPr/>
        </p:nvSpPr>
        <p:spPr>
          <a:xfrm>
            <a:off x="394064" y="502139"/>
            <a:ext cx="1415772" cy="461665"/>
          </a:xfrm>
          <a:prstGeom prst="rect">
            <a:avLst/>
          </a:prstGeom>
          <a:noFill/>
        </p:spPr>
        <p:txBody>
          <a:bodyPr wrap="none" rtlCol="0">
            <a:spAutoFit/>
          </a:bodyPr>
          <a:lstStyle/>
          <a:p>
            <a:r>
              <a:rPr lang="zh-CN" altLang="en-US" sz="2400" b="1" dirty="0"/>
              <a:t>整体规划</a:t>
            </a:r>
          </a:p>
        </p:txBody>
      </p:sp>
      <p:sp>
        <p:nvSpPr>
          <p:cNvPr id="13" name="矩形 12">
            <a:extLst>
              <a:ext uri="{FF2B5EF4-FFF2-40B4-BE49-F238E27FC236}">
                <a16:creationId xmlns:a16="http://schemas.microsoft.com/office/drawing/2014/main" id="{FAE7750A-4261-8B51-0609-FF85D0590079}"/>
              </a:ext>
            </a:extLst>
          </p:cNvPr>
          <p:cNvSpPr/>
          <p:nvPr/>
        </p:nvSpPr>
        <p:spPr>
          <a:xfrm>
            <a:off x="1117600" y="3668484"/>
            <a:ext cx="3280228" cy="1930401"/>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3C2CF75B-DD44-CDC5-C585-7BA8BE64FCF5}"/>
              </a:ext>
            </a:extLst>
          </p:cNvPr>
          <p:cNvSpPr/>
          <p:nvPr/>
        </p:nvSpPr>
        <p:spPr>
          <a:xfrm>
            <a:off x="4680856" y="1527627"/>
            <a:ext cx="6393544" cy="4071258"/>
          </a:xfrm>
          <a:prstGeom prst="rect">
            <a:avLst/>
          </a:prstGeom>
          <a:solidFill>
            <a:schemeClr val="accent6">
              <a:lumMod val="20000"/>
              <a:lumOff val="80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87E6B758-7814-314B-A510-B5EC951D4A58}"/>
              </a:ext>
            </a:extLst>
          </p:cNvPr>
          <p:cNvSpPr/>
          <p:nvPr/>
        </p:nvSpPr>
        <p:spPr>
          <a:xfrm>
            <a:off x="1101950" y="1527627"/>
            <a:ext cx="3295878" cy="1930401"/>
          </a:xfrm>
          <a:prstGeom prst="rect">
            <a:avLst/>
          </a:prstGeom>
          <a:solidFill>
            <a:schemeClr val="accent4">
              <a:lumMod val="20000"/>
              <a:lumOff val="80000"/>
              <a:alpha val="7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ED6F8584-FF2C-7D94-520B-84178EC0090E}"/>
              </a:ext>
            </a:extLst>
          </p:cNvPr>
          <p:cNvSpPr txBox="1"/>
          <p:nvPr/>
        </p:nvSpPr>
        <p:spPr>
          <a:xfrm>
            <a:off x="1615657" y="2112402"/>
            <a:ext cx="2012089" cy="1569660"/>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sz="2000" dirty="0"/>
              <a:t>前置知识回顾</a:t>
            </a:r>
            <a:endParaRPr lang="en-US" altLang="zh-CN" sz="2000" dirty="0"/>
          </a:p>
          <a:p>
            <a:pPr marL="285750" indent="-285750">
              <a:lnSpc>
                <a:spcPct val="150000"/>
              </a:lnSpc>
              <a:buFont typeface="Arial" panose="020B0604020202020204" pitchFamily="34" charset="0"/>
              <a:buChar char="•"/>
            </a:pPr>
            <a:r>
              <a:rPr lang="zh-CN" altLang="en-US" sz="2000" dirty="0"/>
              <a:t>基本概念理解</a:t>
            </a:r>
            <a:endParaRPr lang="en-US" altLang="zh-CN" sz="2000"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p:txBody>
      </p:sp>
      <p:sp>
        <p:nvSpPr>
          <p:cNvPr id="17" name="文本框 16">
            <a:extLst>
              <a:ext uri="{FF2B5EF4-FFF2-40B4-BE49-F238E27FC236}">
                <a16:creationId xmlns:a16="http://schemas.microsoft.com/office/drawing/2014/main" id="{7072ABF9-9B6C-741F-BCD5-2C0CF78040DD}"/>
              </a:ext>
            </a:extLst>
          </p:cNvPr>
          <p:cNvSpPr txBox="1"/>
          <p:nvPr/>
        </p:nvSpPr>
        <p:spPr>
          <a:xfrm>
            <a:off x="1225807" y="1527627"/>
            <a:ext cx="389850" cy="584775"/>
          </a:xfrm>
          <a:prstGeom prst="rect">
            <a:avLst/>
          </a:prstGeom>
          <a:noFill/>
        </p:spPr>
        <p:txBody>
          <a:bodyPr wrap="square" rtlCol="0">
            <a:spAutoFit/>
          </a:bodyPr>
          <a:lstStyle/>
          <a:p>
            <a:r>
              <a:rPr lang="en-US" altLang="zh-CN" sz="3200" b="1" dirty="0">
                <a:solidFill>
                  <a:schemeClr val="bg1"/>
                </a:solidFill>
                <a:latin typeface="黑体" panose="02010609060101010101" pitchFamily="49" charset="-122"/>
                <a:ea typeface="黑体" panose="02010609060101010101" pitchFamily="49" charset="-122"/>
              </a:rPr>
              <a:t>I</a:t>
            </a:r>
            <a:endParaRPr lang="zh-CN" altLang="en-US" sz="3200" b="1" dirty="0">
              <a:solidFill>
                <a:schemeClr val="bg1"/>
              </a:solidFill>
              <a:latin typeface="黑体" panose="02010609060101010101" pitchFamily="49" charset="-122"/>
              <a:ea typeface="黑体" panose="02010609060101010101" pitchFamily="49" charset="-122"/>
            </a:endParaRPr>
          </a:p>
        </p:txBody>
      </p:sp>
      <p:sp>
        <p:nvSpPr>
          <p:cNvPr id="18" name="文本框 17">
            <a:extLst>
              <a:ext uri="{FF2B5EF4-FFF2-40B4-BE49-F238E27FC236}">
                <a16:creationId xmlns:a16="http://schemas.microsoft.com/office/drawing/2014/main" id="{856889E5-CD31-24B4-D1D7-258DD6EE1BB8}"/>
              </a:ext>
            </a:extLst>
          </p:cNvPr>
          <p:cNvSpPr txBox="1"/>
          <p:nvPr/>
        </p:nvSpPr>
        <p:spPr>
          <a:xfrm>
            <a:off x="4861636" y="1527627"/>
            <a:ext cx="743190" cy="584775"/>
          </a:xfrm>
          <a:prstGeom prst="rect">
            <a:avLst/>
          </a:prstGeom>
          <a:noFill/>
        </p:spPr>
        <p:txBody>
          <a:bodyPr wrap="square" rtlCol="0">
            <a:spAutoFit/>
          </a:bodyPr>
          <a:lstStyle/>
          <a:p>
            <a:r>
              <a:rPr lang="en-US" altLang="zh-CN" sz="3200" b="1" dirty="0">
                <a:solidFill>
                  <a:schemeClr val="bg1"/>
                </a:solidFill>
                <a:latin typeface="黑体" panose="02010609060101010101" pitchFamily="49" charset="-122"/>
                <a:ea typeface="黑体" panose="02010609060101010101" pitchFamily="49" charset="-122"/>
              </a:rPr>
              <a:t>II </a:t>
            </a:r>
            <a:endParaRPr lang="zh-CN" altLang="en-US" sz="3200" b="1" dirty="0">
              <a:solidFill>
                <a:schemeClr val="bg1"/>
              </a:solidFill>
              <a:latin typeface="黑体" panose="02010609060101010101" pitchFamily="49" charset="-122"/>
              <a:ea typeface="黑体" panose="02010609060101010101" pitchFamily="49" charset="-122"/>
            </a:endParaRPr>
          </a:p>
        </p:txBody>
      </p:sp>
      <p:sp>
        <p:nvSpPr>
          <p:cNvPr id="19" name="文本框 18">
            <a:extLst>
              <a:ext uri="{FF2B5EF4-FFF2-40B4-BE49-F238E27FC236}">
                <a16:creationId xmlns:a16="http://schemas.microsoft.com/office/drawing/2014/main" id="{1ECBB8C3-1C14-4857-F413-C6C1BF88E029}"/>
              </a:ext>
            </a:extLst>
          </p:cNvPr>
          <p:cNvSpPr txBox="1"/>
          <p:nvPr/>
        </p:nvSpPr>
        <p:spPr>
          <a:xfrm>
            <a:off x="5279544" y="2112402"/>
            <a:ext cx="2525050" cy="2492990"/>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sz="2000" dirty="0"/>
              <a:t>简易项目概念串讲</a:t>
            </a:r>
            <a:endParaRPr lang="en-US" altLang="zh-CN" sz="2000" dirty="0"/>
          </a:p>
          <a:p>
            <a:pPr marL="285750" indent="-285750">
              <a:lnSpc>
                <a:spcPct val="150000"/>
              </a:lnSpc>
              <a:buFont typeface="Arial" panose="020B0604020202020204" pitchFamily="34" charset="0"/>
              <a:buChar char="•"/>
            </a:pPr>
            <a:r>
              <a:rPr lang="zh-CN" altLang="en-US" sz="2000" dirty="0"/>
              <a:t>基本工具和框架</a:t>
            </a:r>
            <a:endParaRPr lang="en-US" altLang="zh-CN" sz="2000" dirty="0"/>
          </a:p>
          <a:p>
            <a:pPr marL="285750" indent="-285750">
              <a:lnSpc>
                <a:spcPct val="150000"/>
              </a:lnSpc>
              <a:buFont typeface="Arial" panose="020B0604020202020204" pitchFamily="34" charset="0"/>
              <a:buChar char="•"/>
            </a:pPr>
            <a:r>
              <a:rPr lang="zh-CN" altLang="en-US" sz="2000" dirty="0"/>
              <a:t>模型发展历程</a:t>
            </a:r>
            <a:endParaRPr lang="en-US" altLang="zh-CN" sz="2000" dirty="0"/>
          </a:p>
          <a:p>
            <a:pPr marL="285750" indent="-285750">
              <a:lnSpc>
                <a:spcPct val="150000"/>
              </a:lnSpc>
              <a:buFont typeface="Arial" panose="020B0604020202020204" pitchFamily="34" charset="0"/>
              <a:buChar char="•"/>
            </a:pPr>
            <a:r>
              <a:rPr lang="zh-CN" altLang="en-US" sz="2000" dirty="0"/>
              <a:t>经典问题重现</a:t>
            </a:r>
            <a:endParaRPr lang="en-US" altLang="zh-CN" sz="2000" dirty="0"/>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altLang="zh-CN" dirty="0"/>
          </a:p>
        </p:txBody>
      </p:sp>
      <p:sp>
        <p:nvSpPr>
          <p:cNvPr id="20" name="矩形 19">
            <a:extLst>
              <a:ext uri="{FF2B5EF4-FFF2-40B4-BE49-F238E27FC236}">
                <a16:creationId xmlns:a16="http://schemas.microsoft.com/office/drawing/2014/main" id="{943C6497-8B3C-FEFB-5B93-AD5198F7CAE7}"/>
              </a:ext>
            </a:extLst>
          </p:cNvPr>
          <p:cNvSpPr/>
          <p:nvPr/>
        </p:nvSpPr>
        <p:spPr>
          <a:xfrm>
            <a:off x="1101949" y="3682061"/>
            <a:ext cx="3295877" cy="1916823"/>
          </a:xfrm>
          <a:prstGeom prst="rect">
            <a:avLst/>
          </a:prstGeom>
          <a:solidFill>
            <a:schemeClr val="bg1">
              <a:lumMod val="85000"/>
              <a:alpha val="4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066190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ECB4C3E-3ECA-DB4F-8D1D-4A71493CA600}"/>
              </a:ext>
            </a:extLst>
          </p:cNvPr>
          <p:cNvSpPr/>
          <p:nvPr/>
        </p:nvSpPr>
        <p:spPr>
          <a:xfrm>
            <a:off x="348345" y="217715"/>
            <a:ext cx="45719" cy="1030514"/>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141A147-7CDC-7CAD-F058-34A2FC8C8D3A}"/>
              </a:ext>
            </a:extLst>
          </p:cNvPr>
          <p:cNvSpPr txBox="1"/>
          <p:nvPr/>
        </p:nvSpPr>
        <p:spPr>
          <a:xfrm>
            <a:off x="394064" y="502139"/>
            <a:ext cx="2031325" cy="461665"/>
          </a:xfrm>
          <a:prstGeom prst="rect">
            <a:avLst/>
          </a:prstGeom>
          <a:noFill/>
        </p:spPr>
        <p:txBody>
          <a:bodyPr wrap="none" rtlCol="0">
            <a:spAutoFit/>
          </a:bodyPr>
          <a:lstStyle/>
          <a:p>
            <a:r>
              <a:rPr lang="zh-CN" altLang="en-US" sz="2400" b="1" dirty="0"/>
              <a:t>常用损失函数</a:t>
            </a:r>
          </a:p>
        </p:txBody>
      </p:sp>
      <p:pic>
        <p:nvPicPr>
          <p:cNvPr id="5" name="图片 4">
            <a:extLst>
              <a:ext uri="{FF2B5EF4-FFF2-40B4-BE49-F238E27FC236}">
                <a16:creationId xmlns:a16="http://schemas.microsoft.com/office/drawing/2014/main" id="{BE54941D-2AE2-E749-ED9A-CD8D39B727ED}"/>
              </a:ext>
            </a:extLst>
          </p:cNvPr>
          <p:cNvPicPr>
            <a:picLocks noChangeAspect="1"/>
          </p:cNvPicPr>
          <p:nvPr/>
        </p:nvPicPr>
        <p:blipFill>
          <a:blip r:embed="rId2"/>
          <a:stretch>
            <a:fillRect/>
          </a:stretch>
        </p:blipFill>
        <p:spPr>
          <a:xfrm>
            <a:off x="1233713" y="1248228"/>
            <a:ext cx="9579429" cy="5315088"/>
          </a:xfrm>
          <a:prstGeom prst="rect">
            <a:avLst/>
          </a:prstGeom>
        </p:spPr>
      </p:pic>
    </p:spTree>
    <p:extLst>
      <p:ext uri="{BB962C8B-B14F-4D97-AF65-F5344CB8AC3E}">
        <p14:creationId xmlns:p14="http://schemas.microsoft.com/office/powerpoint/2010/main" val="32556396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ECB4C3E-3ECA-DB4F-8D1D-4A71493CA600}"/>
              </a:ext>
            </a:extLst>
          </p:cNvPr>
          <p:cNvSpPr/>
          <p:nvPr/>
        </p:nvSpPr>
        <p:spPr>
          <a:xfrm>
            <a:off x="348345" y="217715"/>
            <a:ext cx="45719" cy="1030514"/>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141A147-7CDC-7CAD-F058-34A2FC8C8D3A}"/>
              </a:ext>
            </a:extLst>
          </p:cNvPr>
          <p:cNvSpPr txBox="1"/>
          <p:nvPr/>
        </p:nvSpPr>
        <p:spPr>
          <a:xfrm>
            <a:off x="394064" y="502139"/>
            <a:ext cx="2954655" cy="461665"/>
          </a:xfrm>
          <a:prstGeom prst="rect">
            <a:avLst/>
          </a:prstGeom>
          <a:noFill/>
        </p:spPr>
        <p:txBody>
          <a:bodyPr wrap="none" rtlCol="0">
            <a:spAutoFit/>
          </a:bodyPr>
          <a:lstStyle/>
          <a:p>
            <a:r>
              <a:rPr lang="zh-CN" altLang="en-US" sz="2400" b="1"/>
              <a:t>优化方法之梯度下降</a:t>
            </a:r>
            <a:endParaRPr lang="zh-CN" altLang="en-US" sz="2400" b="1" dirty="0"/>
          </a:p>
        </p:txBody>
      </p:sp>
      <p:pic>
        <p:nvPicPr>
          <p:cNvPr id="5" name="图片 4">
            <a:extLst>
              <a:ext uri="{FF2B5EF4-FFF2-40B4-BE49-F238E27FC236}">
                <a16:creationId xmlns:a16="http://schemas.microsoft.com/office/drawing/2014/main" id="{B6759C1B-D94A-EF42-18CB-CA5DBF6572DF}"/>
              </a:ext>
            </a:extLst>
          </p:cNvPr>
          <p:cNvPicPr>
            <a:picLocks noChangeAspect="1"/>
          </p:cNvPicPr>
          <p:nvPr/>
        </p:nvPicPr>
        <p:blipFill>
          <a:blip r:embed="rId2"/>
          <a:stretch>
            <a:fillRect/>
          </a:stretch>
        </p:blipFill>
        <p:spPr>
          <a:xfrm>
            <a:off x="394064" y="1532653"/>
            <a:ext cx="10477138" cy="4299261"/>
          </a:xfrm>
          <a:prstGeom prst="rect">
            <a:avLst/>
          </a:prstGeom>
        </p:spPr>
      </p:pic>
    </p:spTree>
    <p:extLst>
      <p:ext uri="{BB962C8B-B14F-4D97-AF65-F5344CB8AC3E}">
        <p14:creationId xmlns:p14="http://schemas.microsoft.com/office/powerpoint/2010/main" val="38785775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ECB4C3E-3ECA-DB4F-8D1D-4A71493CA600}"/>
              </a:ext>
            </a:extLst>
          </p:cNvPr>
          <p:cNvSpPr/>
          <p:nvPr/>
        </p:nvSpPr>
        <p:spPr>
          <a:xfrm>
            <a:off x="348345" y="217715"/>
            <a:ext cx="45719" cy="1030514"/>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141A147-7CDC-7CAD-F058-34A2FC8C8D3A}"/>
              </a:ext>
            </a:extLst>
          </p:cNvPr>
          <p:cNvSpPr txBox="1"/>
          <p:nvPr/>
        </p:nvSpPr>
        <p:spPr>
          <a:xfrm>
            <a:off x="394064" y="502139"/>
            <a:ext cx="2954655" cy="461665"/>
          </a:xfrm>
          <a:prstGeom prst="rect">
            <a:avLst/>
          </a:prstGeom>
          <a:noFill/>
        </p:spPr>
        <p:txBody>
          <a:bodyPr wrap="none" rtlCol="0">
            <a:spAutoFit/>
          </a:bodyPr>
          <a:lstStyle/>
          <a:p>
            <a:r>
              <a:rPr lang="zh-CN" altLang="en-US" sz="2400" b="1"/>
              <a:t>优化方法之梯度下降</a:t>
            </a:r>
            <a:endParaRPr lang="zh-CN" altLang="en-US" sz="2400" b="1" dirty="0"/>
          </a:p>
        </p:txBody>
      </p:sp>
      <p:pic>
        <p:nvPicPr>
          <p:cNvPr id="3" name="图片 2">
            <a:extLst>
              <a:ext uri="{FF2B5EF4-FFF2-40B4-BE49-F238E27FC236}">
                <a16:creationId xmlns:a16="http://schemas.microsoft.com/office/drawing/2014/main" id="{450C1CC3-6B93-9F5A-6979-11A0508BB9AF}"/>
              </a:ext>
            </a:extLst>
          </p:cNvPr>
          <p:cNvPicPr>
            <a:picLocks noChangeAspect="1"/>
          </p:cNvPicPr>
          <p:nvPr/>
        </p:nvPicPr>
        <p:blipFill>
          <a:blip r:embed="rId2"/>
          <a:stretch>
            <a:fillRect/>
          </a:stretch>
        </p:blipFill>
        <p:spPr>
          <a:xfrm>
            <a:off x="779551" y="1460082"/>
            <a:ext cx="10632898" cy="4444371"/>
          </a:xfrm>
          <a:prstGeom prst="rect">
            <a:avLst/>
          </a:prstGeom>
        </p:spPr>
      </p:pic>
    </p:spTree>
    <p:extLst>
      <p:ext uri="{BB962C8B-B14F-4D97-AF65-F5344CB8AC3E}">
        <p14:creationId xmlns:p14="http://schemas.microsoft.com/office/powerpoint/2010/main" val="18169175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ECB4C3E-3ECA-DB4F-8D1D-4A71493CA600}"/>
              </a:ext>
            </a:extLst>
          </p:cNvPr>
          <p:cNvSpPr/>
          <p:nvPr/>
        </p:nvSpPr>
        <p:spPr>
          <a:xfrm>
            <a:off x="348345" y="217715"/>
            <a:ext cx="45719" cy="1030514"/>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141A147-7CDC-7CAD-F058-34A2FC8C8D3A}"/>
              </a:ext>
            </a:extLst>
          </p:cNvPr>
          <p:cNvSpPr txBox="1"/>
          <p:nvPr/>
        </p:nvSpPr>
        <p:spPr>
          <a:xfrm>
            <a:off x="394064" y="502139"/>
            <a:ext cx="2954655" cy="461665"/>
          </a:xfrm>
          <a:prstGeom prst="rect">
            <a:avLst/>
          </a:prstGeom>
          <a:noFill/>
        </p:spPr>
        <p:txBody>
          <a:bodyPr wrap="none" rtlCol="0">
            <a:spAutoFit/>
          </a:bodyPr>
          <a:lstStyle/>
          <a:p>
            <a:r>
              <a:rPr lang="zh-CN" altLang="en-US" sz="2400" b="1"/>
              <a:t>优化方法之梯度下降</a:t>
            </a:r>
            <a:endParaRPr lang="zh-CN" altLang="en-US" sz="2400" b="1" dirty="0"/>
          </a:p>
        </p:txBody>
      </p:sp>
      <p:pic>
        <p:nvPicPr>
          <p:cNvPr id="7" name="图片 6">
            <a:extLst>
              <a:ext uri="{FF2B5EF4-FFF2-40B4-BE49-F238E27FC236}">
                <a16:creationId xmlns:a16="http://schemas.microsoft.com/office/drawing/2014/main" id="{1E2A3E4F-7C2D-F751-E730-807ACC9A9B56}"/>
              </a:ext>
            </a:extLst>
          </p:cNvPr>
          <p:cNvPicPr>
            <a:picLocks noChangeAspect="1"/>
          </p:cNvPicPr>
          <p:nvPr/>
        </p:nvPicPr>
        <p:blipFill>
          <a:blip r:embed="rId2"/>
          <a:stretch>
            <a:fillRect/>
          </a:stretch>
        </p:blipFill>
        <p:spPr>
          <a:xfrm>
            <a:off x="846726" y="1742865"/>
            <a:ext cx="10498548" cy="4019516"/>
          </a:xfrm>
          <a:prstGeom prst="rect">
            <a:avLst/>
          </a:prstGeom>
        </p:spPr>
      </p:pic>
    </p:spTree>
    <p:extLst>
      <p:ext uri="{BB962C8B-B14F-4D97-AF65-F5344CB8AC3E}">
        <p14:creationId xmlns:p14="http://schemas.microsoft.com/office/powerpoint/2010/main" val="686741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湖边的景色&#10;&#10;描述已自动生成">
            <a:extLst>
              <a:ext uri="{FF2B5EF4-FFF2-40B4-BE49-F238E27FC236}">
                <a16:creationId xmlns:a16="http://schemas.microsoft.com/office/drawing/2014/main" id="{D3978C90-3D91-DBFA-12C2-5709A3688765}"/>
              </a:ext>
            </a:extLst>
          </p:cNvPr>
          <p:cNvPicPr>
            <a:picLocks noChangeAspect="1"/>
          </p:cNvPicPr>
          <p:nvPr/>
        </p:nvPicPr>
        <p:blipFill rotWithShape="1">
          <a:blip r:embed="rId2">
            <a:extLst>
              <a:ext uri="{28A0092B-C50C-407E-A947-70E740481C1C}">
                <a14:useLocalDpi xmlns:a14="http://schemas.microsoft.com/office/drawing/2010/main" val="0"/>
              </a:ext>
            </a:extLst>
          </a:blip>
          <a:srcRect t="9018" b="6607"/>
          <a:stretch/>
        </p:blipFill>
        <p:spPr>
          <a:xfrm>
            <a:off x="1" y="0"/>
            <a:ext cx="12191999" cy="6858000"/>
          </a:xfrm>
          <a:prstGeom prst="rect">
            <a:avLst/>
          </a:prstGeom>
        </p:spPr>
      </p:pic>
      <p:sp>
        <p:nvSpPr>
          <p:cNvPr id="6" name="矩形 5">
            <a:extLst>
              <a:ext uri="{FF2B5EF4-FFF2-40B4-BE49-F238E27FC236}">
                <a16:creationId xmlns:a16="http://schemas.microsoft.com/office/drawing/2014/main" id="{E3081F42-28D9-29AB-7536-5D819D094A8C}"/>
              </a:ext>
            </a:extLst>
          </p:cNvPr>
          <p:cNvSpPr/>
          <p:nvPr/>
        </p:nvSpPr>
        <p:spPr>
          <a:xfrm>
            <a:off x="-3" y="0"/>
            <a:ext cx="12192000" cy="6858000"/>
          </a:xfrm>
          <a:prstGeom prst="rect">
            <a:avLst/>
          </a:prstGeom>
          <a:solidFill>
            <a:schemeClr val="bg1">
              <a:alpha val="2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76E75C33-9FA5-F67E-163D-C663BB48B638}"/>
              </a:ext>
            </a:extLst>
          </p:cNvPr>
          <p:cNvSpPr/>
          <p:nvPr/>
        </p:nvSpPr>
        <p:spPr>
          <a:xfrm>
            <a:off x="0" y="2031999"/>
            <a:ext cx="12192000" cy="2598057"/>
          </a:xfrm>
          <a:prstGeom prst="rect">
            <a:avLst/>
          </a:prstGeom>
          <a:solidFill>
            <a:schemeClr val="bg1">
              <a:alpha val="5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141A147-7CDC-7CAD-F058-34A2FC8C8D3A}"/>
              </a:ext>
            </a:extLst>
          </p:cNvPr>
          <p:cNvSpPr txBox="1"/>
          <p:nvPr/>
        </p:nvSpPr>
        <p:spPr>
          <a:xfrm>
            <a:off x="3414202" y="2977084"/>
            <a:ext cx="5363589" cy="707886"/>
          </a:xfrm>
          <a:prstGeom prst="rect">
            <a:avLst/>
          </a:prstGeom>
          <a:noFill/>
        </p:spPr>
        <p:txBody>
          <a:bodyPr wrap="square" rtlCol="0">
            <a:spAutoFit/>
          </a:bodyPr>
          <a:lstStyle/>
          <a:p>
            <a:r>
              <a:rPr lang="zh-CN" altLang="en-US" sz="4000" b="1" dirty="0"/>
              <a:t>第</a:t>
            </a:r>
            <a:r>
              <a:rPr lang="en-US" altLang="zh-CN" sz="4000" b="1" dirty="0"/>
              <a:t>4</a:t>
            </a:r>
            <a:r>
              <a:rPr lang="zh-CN" altLang="en-US" sz="4000" b="1" dirty="0"/>
              <a:t>章 模型的自我学习</a:t>
            </a:r>
          </a:p>
        </p:txBody>
      </p:sp>
      <p:sp>
        <p:nvSpPr>
          <p:cNvPr id="7" name="矩形 6">
            <a:extLst>
              <a:ext uri="{FF2B5EF4-FFF2-40B4-BE49-F238E27FC236}">
                <a16:creationId xmlns:a16="http://schemas.microsoft.com/office/drawing/2014/main" id="{9049A17B-5EF5-A18A-C206-2FC5117A1DDD}"/>
              </a:ext>
            </a:extLst>
          </p:cNvPr>
          <p:cNvSpPr/>
          <p:nvPr/>
        </p:nvSpPr>
        <p:spPr>
          <a:xfrm>
            <a:off x="3087912" y="3902683"/>
            <a:ext cx="6016175" cy="45719"/>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683528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ECB4C3E-3ECA-DB4F-8D1D-4A71493CA600}"/>
              </a:ext>
            </a:extLst>
          </p:cNvPr>
          <p:cNvSpPr/>
          <p:nvPr/>
        </p:nvSpPr>
        <p:spPr>
          <a:xfrm>
            <a:off x="348345" y="217715"/>
            <a:ext cx="45719" cy="1030514"/>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141A147-7CDC-7CAD-F058-34A2FC8C8D3A}"/>
              </a:ext>
            </a:extLst>
          </p:cNvPr>
          <p:cNvSpPr txBox="1"/>
          <p:nvPr/>
        </p:nvSpPr>
        <p:spPr>
          <a:xfrm>
            <a:off x="394064" y="502139"/>
            <a:ext cx="1415772" cy="461665"/>
          </a:xfrm>
          <a:prstGeom prst="rect">
            <a:avLst/>
          </a:prstGeom>
          <a:noFill/>
        </p:spPr>
        <p:txBody>
          <a:bodyPr wrap="none" rtlCol="0">
            <a:spAutoFit/>
          </a:bodyPr>
          <a:lstStyle/>
          <a:p>
            <a:r>
              <a:rPr lang="zh-CN" altLang="en-US" sz="2400" b="1" dirty="0"/>
              <a:t>前馈网络</a:t>
            </a:r>
          </a:p>
        </p:txBody>
      </p:sp>
      <p:pic>
        <p:nvPicPr>
          <p:cNvPr id="3" name="图片 2">
            <a:extLst>
              <a:ext uri="{FF2B5EF4-FFF2-40B4-BE49-F238E27FC236}">
                <a16:creationId xmlns:a16="http://schemas.microsoft.com/office/drawing/2014/main" id="{04D64A14-A2CE-45A0-114D-CC0FFFC5F848}"/>
              </a:ext>
            </a:extLst>
          </p:cNvPr>
          <p:cNvPicPr>
            <a:picLocks noChangeAspect="1"/>
          </p:cNvPicPr>
          <p:nvPr/>
        </p:nvPicPr>
        <p:blipFill>
          <a:blip r:embed="rId2"/>
          <a:stretch>
            <a:fillRect/>
          </a:stretch>
        </p:blipFill>
        <p:spPr>
          <a:xfrm>
            <a:off x="348345" y="1532653"/>
            <a:ext cx="7962501" cy="3285869"/>
          </a:xfrm>
          <a:prstGeom prst="rect">
            <a:avLst/>
          </a:prstGeom>
        </p:spPr>
      </p:pic>
      <p:pic>
        <p:nvPicPr>
          <p:cNvPr id="6" name="图片 5">
            <a:extLst>
              <a:ext uri="{FF2B5EF4-FFF2-40B4-BE49-F238E27FC236}">
                <a16:creationId xmlns:a16="http://schemas.microsoft.com/office/drawing/2014/main" id="{BA460E3E-04B8-AFA7-DD0B-3FC78C3C6F18}"/>
              </a:ext>
            </a:extLst>
          </p:cNvPr>
          <p:cNvPicPr>
            <a:picLocks noChangeAspect="1"/>
          </p:cNvPicPr>
          <p:nvPr/>
        </p:nvPicPr>
        <p:blipFill>
          <a:blip r:embed="rId3"/>
          <a:stretch>
            <a:fillRect/>
          </a:stretch>
        </p:blipFill>
        <p:spPr>
          <a:xfrm>
            <a:off x="6096000" y="2286000"/>
            <a:ext cx="5468046" cy="4000500"/>
          </a:xfrm>
          <a:prstGeom prst="rect">
            <a:avLst/>
          </a:prstGeom>
        </p:spPr>
      </p:pic>
    </p:spTree>
    <p:extLst>
      <p:ext uri="{BB962C8B-B14F-4D97-AF65-F5344CB8AC3E}">
        <p14:creationId xmlns:p14="http://schemas.microsoft.com/office/powerpoint/2010/main" val="3729356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ECB4C3E-3ECA-DB4F-8D1D-4A71493CA600}"/>
              </a:ext>
            </a:extLst>
          </p:cNvPr>
          <p:cNvSpPr/>
          <p:nvPr/>
        </p:nvSpPr>
        <p:spPr>
          <a:xfrm>
            <a:off x="348345" y="217715"/>
            <a:ext cx="45719" cy="1030514"/>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141A147-7CDC-7CAD-F058-34A2FC8C8D3A}"/>
              </a:ext>
            </a:extLst>
          </p:cNvPr>
          <p:cNvSpPr txBox="1"/>
          <p:nvPr/>
        </p:nvSpPr>
        <p:spPr>
          <a:xfrm>
            <a:off x="394064" y="502139"/>
            <a:ext cx="1415772" cy="461665"/>
          </a:xfrm>
          <a:prstGeom prst="rect">
            <a:avLst/>
          </a:prstGeom>
          <a:noFill/>
        </p:spPr>
        <p:txBody>
          <a:bodyPr wrap="none" rtlCol="0">
            <a:spAutoFit/>
          </a:bodyPr>
          <a:lstStyle/>
          <a:p>
            <a:r>
              <a:rPr lang="zh-CN" altLang="en-US" sz="2400" b="1" dirty="0"/>
              <a:t>前馈网络</a:t>
            </a:r>
          </a:p>
        </p:txBody>
      </p:sp>
      <p:pic>
        <p:nvPicPr>
          <p:cNvPr id="5" name="图片 4">
            <a:extLst>
              <a:ext uri="{FF2B5EF4-FFF2-40B4-BE49-F238E27FC236}">
                <a16:creationId xmlns:a16="http://schemas.microsoft.com/office/drawing/2014/main" id="{CCBB029B-9EC0-313B-60BE-99115F31671A}"/>
              </a:ext>
            </a:extLst>
          </p:cNvPr>
          <p:cNvPicPr>
            <a:picLocks noChangeAspect="1"/>
          </p:cNvPicPr>
          <p:nvPr/>
        </p:nvPicPr>
        <p:blipFill>
          <a:blip r:embed="rId2"/>
          <a:stretch>
            <a:fillRect/>
          </a:stretch>
        </p:blipFill>
        <p:spPr>
          <a:xfrm>
            <a:off x="394064" y="1532653"/>
            <a:ext cx="5318780" cy="3301755"/>
          </a:xfrm>
          <a:prstGeom prst="rect">
            <a:avLst/>
          </a:prstGeom>
        </p:spPr>
      </p:pic>
    </p:spTree>
    <p:extLst>
      <p:ext uri="{BB962C8B-B14F-4D97-AF65-F5344CB8AC3E}">
        <p14:creationId xmlns:p14="http://schemas.microsoft.com/office/powerpoint/2010/main" val="32092154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ECB4C3E-3ECA-DB4F-8D1D-4A71493CA600}"/>
              </a:ext>
            </a:extLst>
          </p:cNvPr>
          <p:cNvSpPr/>
          <p:nvPr/>
        </p:nvSpPr>
        <p:spPr>
          <a:xfrm>
            <a:off x="348345" y="217715"/>
            <a:ext cx="45719" cy="1030514"/>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141A147-7CDC-7CAD-F058-34A2FC8C8D3A}"/>
              </a:ext>
            </a:extLst>
          </p:cNvPr>
          <p:cNvSpPr txBox="1"/>
          <p:nvPr/>
        </p:nvSpPr>
        <p:spPr>
          <a:xfrm>
            <a:off x="394064" y="502139"/>
            <a:ext cx="1415772" cy="461665"/>
          </a:xfrm>
          <a:prstGeom prst="rect">
            <a:avLst/>
          </a:prstGeom>
          <a:noFill/>
        </p:spPr>
        <p:txBody>
          <a:bodyPr wrap="none" rtlCol="0">
            <a:spAutoFit/>
          </a:bodyPr>
          <a:lstStyle/>
          <a:p>
            <a:r>
              <a:rPr lang="zh-CN" altLang="en-US" sz="2400" b="1" dirty="0"/>
              <a:t>前馈网络</a:t>
            </a:r>
          </a:p>
        </p:txBody>
      </p:sp>
      <p:pic>
        <p:nvPicPr>
          <p:cNvPr id="3" name="图片 2">
            <a:extLst>
              <a:ext uri="{FF2B5EF4-FFF2-40B4-BE49-F238E27FC236}">
                <a16:creationId xmlns:a16="http://schemas.microsoft.com/office/drawing/2014/main" id="{8D2E97CB-9D55-D7D8-D6C9-696EAC288FBE}"/>
              </a:ext>
            </a:extLst>
          </p:cNvPr>
          <p:cNvPicPr>
            <a:picLocks noChangeAspect="1"/>
          </p:cNvPicPr>
          <p:nvPr/>
        </p:nvPicPr>
        <p:blipFill rotWithShape="1">
          <a:blip r:embed="rId2"/>
          <a:srcRect t="2995"/>
          <a:stretch/>
        </p:blipFill>
        <p:spPr>
          <a:xfrm>
            <a:off x="465662" y="1390650"/>
            <a:ext cx="11255134" cy="4610100"/>
          </a:xfrm>
          <a:prstGeom prst="rect">
            <a:avLst/>
          </a:prstGeom>
        </p:spPr>
      </p:pic>
    </p:spTree>
    <p:extLst>
      <p:ext uri="{BB962C8B-B14F-4D97-AF65-F5344CB8AC3E}">
        <p14:creationId xmlns:p14="http://schemas.microsoft.com/office/powerpoint/2010/main" val="11871845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ECB4C3E-3ECA-DB4F-8D1D-4A71493CA600}"/>
              </a:ext>
            </a:extLst>
          </p:cNvPr>
          <p:cNvSpPr/>
          <p:nvPr/>
        </p:nvSpPr>
        <p:spPr>
          <a:xfrm>
            <a:off x="348345" y="217715"/>
            <a:ext cx="45719" cy="1030514"/>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141A147-7CDC-7CAD-F058-34A2FC8C8D3A}"/>
              </a:ext>
            </a:extLst>
          </p:cNvPr>
          <p:cNvSpPr txBox="1"/>
          <p:nvPr/>
        </p:nvSpPr>
        <p:spPr>
          <a:xfrm>
            <a:off x="394064" y="502139"/>
            <a:ext cx="1415772" cy="461665"/>
          </a:xfrm>
          <a:prstGeom prst="rect">
            <a:avLst/>
          </a:prstGeom>
          <a:noFill/>
        </p:spPr>
        <p:txBody>
          <a:bodyPr wrap="none" rtlCol="0">
            <a:spAutoFit/>
          </a:bodyPr>
          <a:lstStyle/>
          <a:p>
            <a:r>
              <a:rPr lang="zh-CN" altLang="en-US" sz="2400" b="1" dirty="0"/>
              <a:t>前馈网络</a:t>
            </a:r>
          </a:p>
        </p:txBody>
      </p:sp>
      <p:pic>
        <p:nvPicPr>
          <p:cNvPr id="5" name="图片 4">
            <a:extLst>
              <a:ext uri="{FF2B5EF4-FFF2-40B4-BE49-F238E27FC236}">
                <a16:creationId xmlns:a16="http://schemas.microsoft.com/office/drawing/2014/main" id="{F1B9AE7B-168C-0E16-F1B1-0350F4DABD19}"/>
              </a:ext>
            </a:extLst>
          </p:cNvPr>
          <p:cNvPicPr>
            <a:picLocks noChangeAspect="1"/>
          </p:cNvPicPr>
          <p:nvPr/>
        </p:nvPicPr>
        <p:blipFill>
          <a:blip r:embed="rId2"/>
          <a:stretch>
            <a:fillRect/>
          </a:stretch>
        </p:blipFill>
        <p:spPr>
          <a:xfrm>
            <a:off x="780968" y="1638299"/>
            <a:ext cx="10630063" cy="4400551"/>
          </a:xfrm>
          <a:prstGeom prst="rect">
            <a:avLst/>
          </a:prstGeom>
        </p:spPr>
      </p:pic>
    </p:spTree>
    <p:extLst>
      <p:ext uri="{BB962C8B-B14F-4D97-AF65-F5344CB8AC3E}">
        <p14:creationId xmlns:p14="http://schemas.microsoft.com/office/powerpoint/2010/main" val="35229665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ECB4C3E-3ECA-DB4F-8D1D-4A71493CA600}"/>
              </a:ext>
            </a:extLst>
          </p:cNvPr>
          <p:cNvSpPr/>
          <p:nvPr/>
        </p:nvSpPr>
        <p:spPr>
          <a:xfrm>
            <a:off x="348345" y="217715"/>
            <a:ext cx="45719" cy="1030514"/>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141A147-7CDC-7CAD-F058-34A2FC8C8D3A}"/>
              </a:ext>
            </a:extLst>
          </p:cNvPr>
          <p:cNvSpPr txBox="1"/>
          <p:nvPr/>
        </p:nvSpPr>
        <p:spPr>
          <a:xfrm>
            <a:off x="394064" y="502139"/>
            <a:ext cx="1415772" cy="461665"/>
          </a:xfrm>
          <a:prstGeom prst="rect">
            <a:avLst/>
          </a:prstGeom>
          <a:noFill/>
        </p:spPr>
        <p:txBody>
          <a:bodyPr wrap="none" rtlCol="0">
            <a:spAutoFit/>
          </a:bodyPr>
          <a:lstStyle/>
          <a:p>
            <a:r>
              <a:rPr lang="zh-CN" altLang="en-US" sz="2400" b="1" dirty="0"/>
              <a:t>链式法则</a:t>
            </a:r>
          </a:p>
        </p:txBody>
      </p:sp>
      <p:pic>
        <p:nvPicPr>
          <p:cNvPr id="3" name="图片 2">
            <a:extLst>
              <a:ext uri="{FF2B5EF4-FFF2-40B4-BE49-F238E27FC236}">
                <a16:creationId xmlns:a16="http://schemas.microsoft.com/office/drawing/2014/main" id="{BE77BB02-219C-2505-9E5C-0CAC5B8FE9D8}"/>
              </a:ext>
            </a:extLst>
          </p:cNvPr>
          <p:cNvPicPr>
            <a:picLocks noChangeAspect="1"/>
          </p:cNvPicPr>
          <p:nvPr/>
        </p:nvPicPr>
        <p:blipFill>
          <a:blip r:embed="rId2"/>
          <a:stretch>
            <a:fillRect/>
          </a:stretch>
        </p:blipFill>
        <p:spPr>
          <a:xfrm>
            <a:off x="946784" y="1248228"/>
            <a:ext cx="10298431" cy="4623519"/>
          </a:xfrm>
          <a:prstGeom prst="rect">
            <a:avLst/>
          </a:prstGeom>
        </p:spPr>
      </p:pic>
    </p:spTree>
    <p:extLst>
      <p:ext uri="{BB962C8B-B14F-4D97-AF65-F5344CB8AC3E}">
        <p14:creationId xmlns:p14="http://schemas.microsoft.com/office/powerpoint/2010/main" val="32969684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河边城市的风景&#10;&#10;描述已自动生成">
            <a:extLst>
              <a:ext uri="{FF2B5EF4-FFF2-40B4-BE49-F238E27FC236}">
                <a16:creationId xmlns:a16="http://schemas.microsoft.com/office/drawing/2014/main" id="{5F2F8C49-D897-8456-E20F-2D174FAD1BEC}"/>
              </a:ext>
            </a:extLst>
          </p:cNvPr>
          <p:cNvPicPr>
            <a:picLocks noChangeAspect="1"/>
          </p:cNvPicPr>
          <p:nvPr/>
        </p:nvPicPr>
        <p:blipFill rotWithShape="1">
          <a:blip r:embed="rId2">
            <a:extLst>
              <a:ext uri="{28A0092B-C50C-407E-A947-70E740481C1C}">
                <a14:useLocalDpi xmlns:a14="http://schemas.microsoft.com/office/drawing/2010/main" val="0"/>
              </a:ext>
            </a:extLst>
          </a:blip>
          <a:srcRect t="97254"/>
          <a:stretch/>
        </p:blipFill>
        <p:spPr>
          <a:xfrm>
            <a:off x="0" y="6355861"/>
            <a:ext cx="12192000" cy="502138"/>
          </a:xfrm>
          <a:prstGeom prst="rect">
            <a:avLst/>
          </a:prstGeom>
        </p:spPr>
      </p:pic>
      <p:sp>
        <p:nvSpPr>
          <p:cNvPr id="4" name="矩形 3">
            <a:extLst>
              <a:ext uri="{FF2B5EF4-FFF2-40B4-BE49-F238E27FC236}">
                <a16:creationId xmlns:a16="http://schemas.microsoft.com/office/drawing/2014/main" id="{5ECB4C3E-3ECA-DB4F-8D1D-4A71493CA600}"/>
              </a:ext>
            </a:extLst>
          </p:cNvPr>
          <p:cNvSpPr/>
          <p:nvPr/>
        </p:nvSpPr>
        <p:spPr>
          <a:xfrm>
            <a:off x="348345" y="217715"/>
            <a:ext cx="45719" cy="1030514"/>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141A147-7CDC-7CAD-F058-34A2FC8C8D3A}"/>
              </a:ext>
            </a:extLst>
          </p:cNvPr>
          <p:cNvSpPr txBox="1"/>
          <p:nvPr/>
        </p:nvSpPr>
        <p:spPr>
          <a:xfrm>
            <a:off x="394064" y="502139"/>
            <a:ext cx="2031325" cy="461665"/>
          </a:xfrm>
          <a:prstGeom prst="rect">
            <a:avLst/>
          </a:prstGeom>
          <a:noFill/>
        </p:spPr>
        <p:txBody>
          <a:bodyPr wrap="none" rtlCol="0">
            <a:spAutoFit/>
          </a:bodyPr>
          <a:lstStyle/>
          <a:p>
            <a:r>
              <a:rPr lang="zh-CN" altLang="en-US" sz="2400" b="1" dirty="0"/>
              <a:t>深度学习难吗</a:t>
            </a:r>
          </a:p>
        </p:txBody>
      </p:sp>
      <p:sp>
        <p:nvSpPr>
          <p:cNvPr id="2" name="矩形 1">
            <a:extLst>
              <a:ext uri="{FF2B5EF4-FFF2-40B4-BE49-F238E27FC236}">
                <a16:creationId xmlns:a16="http://schemas.microsoft.com/office/drawing/2014/main" id="{EDFF6450-F7CB-E01A-3380-2376F799A118}"/>
              </a:ext>
            </a:extLst>
          </p:cNvPr>
          <p:cNvSpPr/>
          <p:nvPr/>
        </p:nvSpPr>
        <p:spPr>
          <a:xfrm>
            <a:off x="-1" y="6355861"/>
            <a:ext cx="12192000" cy="502138"/>
          </a:xfrm>
          <a:prstGeom prst="rect">
            <a:avLst/>
          </a:prstGeom>
          <a:solidFill>
            <a:schemeClr val="bg2">
              <a:alpha val="44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6EC2C7AE-B8A0-05D9-F907-BC0966CADF97}"/>
              </a:ext>
            </a:extLst>
          </p:cNvPr>
          <p:cNvSpPr/>
          <p:nvPr/>
        </p:nvSpPr>
        <p:spPr>
          <a:xfrm flipV="1">
            <a:off x="627796" y="2584158"/>
            <a:ext cx="1797593" cy="45719"/>
          </a:xfrm>
          <a:prstGeom prst="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76487362-BA03-9F18-0078-A3D01F3CF876}"/>
              </a:ext>
            </a:extLst>
          </p:cNvPr>
          <p:cNvSpPr txBox="1"/>
          <p:nvPr/>
        </p:nvSpPr>
        <p:spPr>
          <a:xfrm>
            <a:off x="510969" y="1966371"/>
            <a:ext cx="3262432" cy="461665"/>
          </a:xfrm>
          <a:prstGeom prst="rect">
            <a:avLst/>
          </a:prstGeom>
          <a:noFill/>
        </p:spPr>
        <p:txBody>
          <a:bodyPr wrap="none" rtlCol="0">
            <a:spAutoFit/>
          </a:bodyPr>
          <a:lstStyle/>
          <a:p>
            <a:r>
              <a:rPr lang="zh-CN" altLang="en-US" sz="2400" dirty="0">
                <a:latin typeface="黑体" panose="02010609060101010101" pitchFamily="49" charset="-122"/>
                <a:ea typeface="黑体" panose="02010609060101010101" pitchFamily="49" charset="-122"/>
              </a:rPr>
              <a:t>对算法原理本身的细究</a:t>
            </a:r>
          </a:p>
        </p:txBody>
      </p:sp>
      <p:sp>
        <p:nvSpPr>
          <p:cNvPr id="8" name="L 形 7">
            <a:extLst>
              <a:ext uri="{FF2B5EF4-FFF2-40B4-BE49-F238E27FC236}">
                <a16:creationId xmlns:a16="http://schemas.microsoft.com/office/drawing/2014/main" id="{53ADE56D-3EFA-22CB-D1A0-5617288B600C}"/>
              </a:ext>
            </a:extLst>
          </p:cNvPr>
          <p:cNvSpPr/>
          <p:nvPr/>
        </p:nvSpPr>
        <p:spPr>
          <a:xfrm rot="16200000">
            <a:off x="5980194" y="189746"/>
            <a:ext cx="4278923" cy="7122832"/>
          </a:xfrm>
          <a:prstGeom prst="corner">
            <a:avLst>
              <a:gd name="adj1" fmla="val 8261"/>
              <a:gd name="adj2" fmla="val 7592"/>
            </a:avLst>
          </a:prstGeom>
          <a:solidFill>
            <a:schemeClr val="accent6">
              <a:lumMod val="20000"/>
              <a:lumOff val="80000"/>
              <a:alpha val="2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99FCFB6F-D5A3-81A8-7AA1-BB927F4D9342}"/>
              </a:ext>
            </a:extLst>
          </p:cNvPr>
          <p:cNvSpPr txBox="1"/>
          <p:nvPr/>
        </p:nvSpPr>
        <p:spPr>
          <a:xfrm>
            <a:off x="5705356" y="2151485"/>
            <a:ext cx="4344459" cy="1886927"/>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sz="2000" dirty="0">
                <a:latin typeface="+mj-lt"/>
                <a:ea typeface="黑体" panose="02010609060101010101" pitchFamily="49" charset="-122"/>
              </a:rPr>
              <a:t>如何分析和抽象问题</a:t>
            </a:r>
            <a:endParaRPr lang="en-US" altLang="zh-CN" sz="2000" dirty="0">
              <a:latin typeface="+mj-lt"/>
              <a:ea typeface="黑体" panose="02010609060101010101" pitchFamily="49" charset="-122"/>
            </a:endParaRPr>
          </a:p>
          <a:p>
            <a:pPr marL="285750" indent="-285750">
              <a:lnSpc>
                <a:spcPct val="150000"/>
              </a:lnSpc>
              <a:buFont typeface="Arial" panose="020B0604020202020204" pitchFamily="34" charset="0"/>
              <a:buChar char="•"/>
            </a:pPr>
            <a:r>
              <a:rPr lang="zh-CN" altLang="en-US" sz="2000" dirty="0">
                <a:latin typeface="+mj-lt"/>
                <a:ea typeface="黑体" panose="02010609060101010101" pitchFamily="49" charset="-122"/>
              </a:rPr>
              <a:t>如何将问题的数据进行汇总和处理</a:t>
            </a:r>
            <a:endParaRPr lang="en-US" altLang="zh-CN" sz="2000" dirty="0">
              <a:latin typeface="+mj-lt"/>
              <a:ea typeface="黑体" panose="02010609060101010101" pitchFamily="49" charset="-122"/>
            </a:endParaRPr>
          </a:p>
          <a:p>
            <a:pPr marL="285750" indent="-285750">
              <a:lnSpc>
                <a:spcPct val="150000"/>
              </a:lnSpc>
              <a:buFont typeface="Arial" panose="020B0604020202020204" pitchFamily="34" charset="0"/>
              <a:buChar char="•"/>
            </a:pPr>
            <a:r>
              <a:rPr lang="zh-CN" altLang="en-US" sz="2000" dirty="0">
                <a:latin typeface="+mj-lt"/>
                <a:ea typeface="黑体" panose="02010609060101010101" pitchFamily="49" charset="-122"/>
              </a:rPr>
              <a:t>如何选择合适的模型去解决问题</a:t>
            </a:r>
            <a:endParaRPr lang="en-US" altLang="zh-CN" sz="2000" dirty="0">
              <a:latin typeface="+mj-lt"/>
              <a:ea typeface="黑体" panose="02010609060101010101" pitchFamily="49" charset="-122"/>
            </a:endParaRPr>
          </a:p>
          <a:p>
            <a:pPr marL="285750" indent="-285750">
              <a:lnSpc>
                <a:spcPct val="150000"/>
              </a:lnSpc>
              <a:buFont typeface="Arial" panose="020B0604020202020204" pitchFamily="34" charset="0"/>
              <a:buChar char="•"/>
            </a:pPr>
            <a:r>
              <a:rPr lang="zh-CN" altLang="en-US" sz="2000" dirty="0">
                <a:latin typeface="+mj-lt"/>
                <a:ea typeface="黑体" panose="02010609060101010101" pitchFamily="49" charset="-122"/>
              </a:rPr>
              <a:t>如何持续优化模型等实际问题</a:t>
            </a:r>
          </a:p>
        </p:txBody>
      </p:sp>
    </p:spTree>
    <p:extLst>
      <p:ext uri="{BB962C8B-B14F-4D97-AF65-F5344CB8AC3E}">
        <p14:creationId xmlns:p14="http://schemas.microsoft.com/office/powerpoint/2010/main" val="8512527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ECB4C3E-3ECA-DB4F-8D1D-4A71493CA600}"/>
              </a:ext>
            </a:extLst>
          </p:cNvPr>
          <p:cNvSpPr/>
          <p:nvPr/>
        </p:nvSpPr>
        <p:spPr>
          <a:xfrm>
            <a:off x="348345" y="217715"/>
            <a:ext cx="45719" cy="1030514"/>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141A147-7CDC-7CAD-F058-34A2FC8C8D3A}"/>
              </a:ext>
            </a:extLst>
          </p:cNvPr>
          <p:cNvSpPr txBox="1"/>
          <p:nvPr/>
        </p:nvSpPr>
        <p:spPr>
          <a:xfrm>
            <a:off x="394064" y="502139"/>
            <a:ext cx="1415772" cy="461665"/>
          </a:xfrm>
          <a:prstGeom prst="rect">
            <a:avLst/>
          </a:prstGeom>
          <a:noFill/>
        </p:spPr>
        <p:txBody>
          <a:bodyPr wrap="none" rtlCol="0">
            <a:spAutoFit/>
          </a:bodyPr>
          <a:lstStyle/>
          <a:p>
            <a:r>
              <a:rPr lang="zh-CN" altLang="en-US" sz="2400" b="1" dirty="0"/>
              <a:t>反向传播</a:t>
            </a:r>
          </a:p>
        </p:txBody>
      </p:sp>
      <p:pic>
        <p:nvPicPr>
          <p:cNvPr id="5" name="图片 4">
            <a:extLst>
              <a:ext uri="{FF2B5EF4-FFF2-40B4-BE49-F238E27FC236}">
                <a16:creationId xmlns:a16="http://schemas.microsoft.com/office/drawing/2014/main" id="{A04CB141-8385-0D39-F351-60301C9AD60D}"/>
              </a:ext>
            </a:extLst>
          </p:cNvPr>
          <p:cNvPicPr>
            <a:picLocks noChangeAspect="1"/>
          </p:cNvPicPr>
          <p:nvPr/>
        </p:nvPicPr>
        <p:blipFill>
          <a:blip r:embed="rId2"/>
          <a:stretch>
            <a:fillRect/>
          </a:stretch>
        </p:blipFill>
        <p:spPr>
          <a:xfrm>
            <a:off x="542654" y="2913743"/>
            <a:ext cx="4512747" cy="1030514"/>
          </a:xfrm>
          <a:prstGeom prst="rect">
            <a:avLst/>
          </a:prstGeom>
        </p:spPr>
      </p:pic>
      <p:pic>
        <p:nvPicPr>
          <p:cNvPr id="7" name="图片 6">
            <a:extLst>
              <a:ext uri="{FF2B5EF4-FFF2-40B4-BE49-F238E27FC236}">
                <a16:creationId xmlns:a16="http://schemas.microsoft.com/office/drawing/2014/main" id="{5221CE29-27CC-8C8A-103D-FA1E83B07130}"/>
              </a:ext>
            </a:extLst>
          </p:cNvPr>
          <p:cNvPicPr>
            <a:picLocks noChangeAspect="1"/>
          </p:cNvPicPr>
          <p:nvPr/>
        </p:nvPicPr>
        <p:blipFill>
          <a:blip r:embed="rId3"/>
          <a:stretch>
            <a:fillRect/>
          </a:stretch>
        </p:blipFill>
        <p:spPr>
          <a:xfrm>
            <a:off x="5055401" y="1180279"/>
            <a:ext cx="6181588" cy="4497441"/>
          </a:xfrm>
          <a:prstGeom prst="rect">
            <a:avLst/>
          </a:prstGeom>
        </p:spPr>
      </p:pic>
    </p:spTree>
    <p:extLst>
      <p:ext uri="{BB962C8B-B14F-4D97-AF65-F5344CB8AC3E}">
        <p14:creationId xmlns:p14="http://schemas.microsoft.com/office/powerpoint/2010/main" val="39396751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ECB4C3E-3ECA-DB4F-8D1D-4A71493CA600}"/>
              </a:ext>
            </a:extLst>
          </p:cNvPr>
          <p:cNvSpPr/>
          <p:nvPr/>
        </p:nvSpPr>
        <p:spPr>
          <a:xfrm>
            <a:off x="348345" y="217715"/>
            <a:ext cx="45719" cy="1030514"/>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141A147-7CDC-7CAD-F058-34A2FC8C8D3A}"/>
              </a:ext>
            </a:extLst>
          </p:cNvPr>
          <p:cNvSpPr txBox="1"/>
          <p:nvPr/>
        </p:nvSpPr>
        <p:spPr>
          <a:xfrm>
            <a:off x="394064" y="502139"/>
            <a:ext cx="1415772" cy="461665"/>
          </a:xfrm>
          <a:prstGeom prst="rect">
            <a:avLst/>
          </a:prstGeom>
          <a:noFill/>
        </p:spPr>
        <p:txBody>
          <a:bodyPr wrap="none" rtlCol="0">
            <a:spAutoFit/>
          </a:bodyPr>
          <a:lstStyle/>
          <a:p>
            <a:r>
              <a:rPr lang="zh-CN" altLang="en-US" sz="2400" b="1" dirty="0"/>
              <a:t>反向传播</a:t>
            </a:r>
          </a:p>
        </p:txBody>
      </p:sp>
      <p:pic>
        <p:nvPicPr>
          <p:cNvPr id="9" name="图片 8">
            <a:extLst>
              <a:ext uri="{FF2B5EF4-FFF2-40B4-BE49-F238E27FC236}">
                <a16:creationId xmlns:a16="http://schemas.microsoft.com/office/drawing/2014/main" id="{3F93D86F-BE4F-4593-5C8A-B0BFCE130D9F}"/>
              </a:ext>
            </a:extLst>
          </p:cNvPr>
          <p:cNvPicPr>
            <a:picLocks noChangeAspect="1"/>
          </p:cNvPicPr>
          <p:nvPr/>
        </p:nvPicPr>
        <p:blipFill>
          <a:blip r:embed="rId2"/>
          <a:stretch>
            <a:fillRect/>
          </a:stretch>
        </p:blipFill>
        <p:spPr>
          <a:xfrm>
            <a:off x="394064" y="1756019"/>
            <a:ext cx="5818857" cy="3345961"/>
          </a:xfrm>
          <a:prstGeom prst="rect">
            <a:avLst/>
          </a:prstGeom>
        </p:spPr>
      </p:pic>
      <p:pic>
        <p:nvPicPr>
          <p:cNvPr id="3" name="图片 2">
            <a:extLst>
              <a:ext uri="{FF2B5EF4-FFF2-40B4-BE49-F238E27FC236}">
                <a16:creationId xmlns:a16="http://schemas.microsoft.com/office/drawing/2014/main" id="{6435D7AA-13FC-3C63-649B-A8AD0E83A9E0}"/>
              </a:ext>
            </a:extLst>
          </p:cNvPr>
          <p:cNvPicPr>
            <a:picLocks noChangeAspect="1"/>
          </p:cNvPicPr>
          <p:nvPr/>
        </p:nvPicPr>
        <p:blipFill>
          <a:blip r:embed="rId3"/>
          <a:stretch>
            <a:fillRect/>
          </a:stretch>
        </p:blipFill>
        <p:spPr>
          <a:xfrm>
            <a:off x="6457135" y="2268659"/>
            <a:ext cx="5487215" cy="2320680"/>
          </a:xfrm>
          <a:prstGeom prst="rect">
            <a:avLst/>
          </a:prstGeom>
        </p:spPr>
      </p:pic>
      <p:sp>
        <p:nvSpPr>
          <p:cNvPr id="6" name="文本框 5">
            <a:extLst>
              <a:ext uri="{FF2B5EF4-FFF2-40B4-BE49-F238E27FC236}">
                <a16:creationId xmlns:a16="http://schemas.microsoft.com/office/drawing/2014/main" id="{4CD3CA01-8DE9-0757-2358-ECDBFFBA4D6E}"/>
              </a:ext>
            </a:extLst>
          </p:cNvPr>
          <p:cNvSpPr txBox="1"/>
          <p:nvPr/>
        </p:nvSpPr>
        <p:spPr>
          <a:xfrm>
            <a:off x="6457135" y="1756019"/>
            <a:ext cx="1415772" cy="461665"/>
          </a:xfrm>
          <a:prstGeom prst="rect">
            <a:avLst/>
          </a:prstGeom>
          <a:noFill/>
        </p:spPr>
        <p:txBody>
          <a:bodyPr wrap="none" rtlCol="0">
            <a:spAutoFit/>
          </a:bodyPr>
          <a:lstStyle/>
          <a:p>
            <a:r>
              <a:rPr lang="zh-CN" altLang="en-US" sz="2400" b="1" dirty="0"/>
              <a:t>损失函数</a:t>
            </a:r>
          </a:p>
        </p:txBody>
      </p:sp>
    </p:spTree>
    <p:extLst>
      <p:ext uri="{BB962C8B-B14F-4D97-AF65-F5344CB8AC3E}">
        <p14:creationId xmlns:p14="http://schemas.microsoft.com/office/powerpoint/2010/main" val="131452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ECB4C3E-3ECA-DB4F-8D1D-4A71493CA600}"/>
              </a:ext>
            </a:extLst>
          </p:cNvPr>
          <p:cNvSpPr/>
          <p:nvPr/>
        </p:nvSpPr>
        <p:spPr>
          <a:xfrm>
            <a:off x="348345" y="217715"/>
            <a:ext cx="45719" cy="1030514"/>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141A147-7CDC-7CAD-F058-34A2FC8C8D3A}"/>
              </a:ext>
            </a:extLst>
          </p:cNvPr>
          <p:cNvSpPr txBox="1"/>
          <p:nvPr/>
        </p:nvSpPr>
        <p:spPr>
          <a:xfrm>
            <a:off x="394064" y="502139"/>
            <a:ext cx="1415772" cy="461665"/>
          </a:xfrm>
          <a:prstGeom prst="rect">
            <a:avLst/>
          </a:prstGeom>
          <a:noFill/>
        </p:spPr>
        <p:txBody>
          <a:bodyPr wrap="none" rtlCol="0">
            <a:spAutoFit/>
          </a:bodyPr>
          <a:lstStyle/>
          <a:p>
            <a:r>
              <a:rPr lang="zh-CN" altLang="en-US" sz="2400" b="1" dirty="0"/>
              <a:t>反向传播</a:t>
            </a:r>
          </a:p>
        </p:txBody>
      </p:sp>
      <p:pic>
        <p:nvPicPr>
          <p:cNvPr id="5" name="图片 4">
            <a:extLst>
              <a:ext uri="{FF2B5EF4-FFF2-40B4-BE49-F238E27FC236}">
                <a16:creationId xmlns:a16="http://schemas.microsoft.com/office/drawing/2014/main" id="{992E2681-1113-A0F0-AD4B-D5C02BC410F2}"/>
              </a:ext>
            </a:extLst>
          </p:cNvPr>
          <p:cNvPicPr>
            <a:picLocks noChangeAspect="1"/>
          </p:cNvPicPr>
          <p:nvPr/>
        </p:nvPicPr>
        <p:blipFill>
          <a:blip r:embed="rId2"/>
          <a:stretch>
            <a:fillRect/>
          </a:stretch>
        </p:blipFill>
        <p:spPr>
          <a:xfrm>
            <a:off x="348344" y="1532653"/>
            <a:ext cx="9386205" cy="4539558"/>
          </a:xfrm>
          <a:prstGeom prst="rect">
            <a:avLst/>
          </a:prstGeom>
        </p:spPr>
      </p:pic>
    </p:spTree>
    <p:extLst>
      <p:ext uri="{BB962C8B-B14F-4D97-AF65-F5344CB8AC3E}">
        <p14:creationId xmlns:p14="http://schemas.microsoft.com/office/powerpoint/2010/main" val="21095702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ECB4C3E-3ECA-DB4F-8D1D-4A71493CA600}"/>
              </a:ext>
            </a:extLst>
          </p:cNvPr>
          <p:cNvSpPr/>
          <p:nvPr/>
        </p:nvSpPr>
        <p:spPr>
          <a:xfrm>
            <a:off x="348345" y="217715"/>
            <a:ext cx="45719" cy="1030514"/>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141A147-7CDC-7CAD-F058-34A2FC8C8D3A}"/>
              </a:ext>
            </a:extLst>
          </p:cNvPr>
          <p:cNvSpPr txBox="1"/>
          <p:nvPr/>
        </p:nvSpPr>
        <p:spPr>
          <a:xfrm>
            <a:off x="394064" y="502139"/>
            <a:ext cx="1415772" cy="461665"/>
          </a:xfrm>
          <a:prstGeom prst="rect">
            <a:avLst/>
          </a:prstGeom>
          <a:noFill/>
        </p:spPr>
        <p:txBody>
          <a:bodyPr wrap="none" rtlCol="0">
            <a:spAutoFit/>
          </a:bodyPr>
          <a:lstStyle/>
          <a:p>
            <a:r>
              <a:rPr lang="zh-CN" altLang="en-US" sz="2400" b="1" dirty="0"/>
              <a:t>反向传播</a:t>
            </a:r>
          </a:p>
        </p:txBody>
      </p:sp>
      <p:pic>
        <p:nvPicPr>
          <p:cNvPr id="8" name="图片 7">
            <a:extLst>
              <a:ext uri="{FF2B5EF4-FFF2-40B4-BE49-F238E27FC236}">
                <a16:creationId xmlns:a16="http://schemas.microsoft.com/office/drawing/2014/main" id="{8542D616-60F4-3EC4-0317-725CE5C1318E}"/>
              </a:ext>
            </a:extLst>
          </p:cNvPr>
          <p:cNvPicPr>
            <a:picLocks noChangeAspect="1"/>
          </p:cNvPicPr>
          <p:nvPr/>
        </p:nvPicPr>
        <p:blipFill>
          <a:blip r:embed="rId2"/>
          <a:stretch>
            <a:fillRect/>
          </a:stretch>
        </p:blipFill>
        <p:spPr>
          <a:xfrm>
            <a:off x="394064" y="1385850"/>
            <a:ext cx="11225656" cy="4138649"/>
          </a:xfrm>
          <a:prstGeom prst="rect">
            <a:avLst/>
          </a:prstGeom>
        </p:spPr>
      </p:pic>
    </p:spTree>
    <p:extLst>
      <p:ext uri="{BB962C8B-B14F-4D97-AF65-F5344CB8AC3E}">
        <p14:creationId xmlns:p14="http://schemas.microsoft.com/office/powerpoint/2010/main" val="28933862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ECB4C3E-3ECA-DB4F-8D1D-4A71493CA600}"/>
              </a:ext>
            </a:extLst>
          </p:cNvPr>
          <p:cNvSpPr/>
          <p:nvPr/>
        </p:nvSpPr>
        <p:spPr>
          <a:xfrm>
            <a:off x="348345" y="217715"/>
            <a:ext cx="45719" cy="1030514"/>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141A147-7CDC-7CAD-F058-34A2FC8C8D3A}"/>
              </a:ext>
            </a:extLst>
          </p:cNvPr>
          <p:cNvSpPr txBox="1"/>
          <p:nvPr/>
        </p:nvSpPr>
        <p:spPr>
          <a:xfrm>
            <a:off x="394064" y="502139"/>
            <a:ext cx="1415772" cy="461665"/>
          </a:xfrm>
          <a:prstGeom prst="rect">
            <a:avLst/>
          </a:prstGeom>
          <a:noFill/>
        </p:spPr>
        <p:txBody>
          <a:bodyPr wrap="none" rtlCol="0">
            <a:spAutoFit/>
          </a:bodyPr>
          <a:lstStyle/>
          <a:p>
            <a:r>
              <a:rPr lang="zh-CN" altLang="en-US" sz="2400" b="1" dirty="0"/>
              <a:t>反向传播</a:t>
            </a:r>
          </a:p>
        </p:txBody>
      </p:sp>
      <p:pic>
        <p:nvPicPr>
          <p:cNvPr id="3" name="图片 2">
            <a:extLst>
              <a:ext uri="{FF2B5EF4-FFF2-40B4-BE49-F238E27FC236}">
                <a16:creationId xmlns:a16="http://schemas.microsoft.com/office/drawing/2014/main" id="{CC13E4DA-C9AB-0807-D380-C175C84A331D}"/>
              </a:ext>
            </a:extLst>
          </p:cNvPr>
          <p:cNvPicPr>
            <a:picLocks noChangeAspect="1"/>
          </p:cNvPicPr>
          <p:nvPr/>
        </p:nvPicPr>
        <p:blipFill>
          <a:blip r:embed="rId2"/>
          <a:stretch>
            <a:fillRect/>
          </a:stretch>
        </p:blipFill>
        <p:spPr>
          <a:xfrm>
            <a:off x="394064" y="1532653"/>
            <a:ext cx="10776735" cy="3377216"/>
          </a:xfrm>
          <a:prstGeom prst="rect">
            <a:avLst/>
          </a:prstGeom>
        </p:spPr>
      </p:pic>
    </p:spTree>
    <p:extLst>
      <p:ext uri="{BB962C8B-B14F-4D97-AF65-F5344CB8AC3E}">
        <p14:creationId xmlns:p14="http://schemas.microsoft.com/office/powerpoint/2010/main" val="8787872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5ECB4C3E-3ECA-DB4F-8D1D-4A71493CA600}"/>
              </a:ext>
            </a:extLst>
          </p:cNvPr>
          <p:cNvSpPr/>
          <p:nvPr/>
        </p:nvSpPr>
        <p:spPr>
          <a:xfrm>
            <a:off x="348345" y="217715"/>
            <a:ext cx="45719" cy="1030514"/>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141A147-7CDC-7CAD-F058-34A2FC8C8D3A}"/>
              </a:ext>
            </a:extLst>
          </p:cNvPr>
          <p:cNvSpPr txBox="1"/>
          <p:nvPr/>
        </p:nvSpPr>
        <p:spPr>
          <a:xfrm>
            <a:off x="394064" y="502139"/>
            <a:ext cx="1415772" cy="461665"/>
          </a:xfrm>
          <a:prstGeom prst="rect">
            <a:avLst/>
          </a:prstGeom>
          <a:noFill/>
        </p:spPr>
        <p:txBody>
          <a:bodyPr wrap="none" rtlCol="0">
            <a:spAutoFit/>
          </a:bodyPr>
          <a:lstStyle/>
          <a:p>
            <a:r>
              <a:rPr lang="zh-CN" altLang="en-US" sz="2400" b="1" dirty="0"/>
              <a:t>反向传播</a:t>
            </a:r>
          </a:p>
        </p:txBody>
      </p:sp>
      <p:pic>
        <p:nvPicPr>
          <p:cNvPr id="7" name="图片 6">
            <a:extLst>
              <a:ext uri="{FF2B5EF4-FFF2-40B4-BE49-F238E27FC236}">
                <a16:creationId xmlns:a16="http://schemas.microsoft.com/office/drawing/2014/main" id="{CF4A8506-BF83-BF34-FFE8-A77D960DAE3E}"/>
              </a:ext>
            </a:extLst>
          </p:cNvPr>
          <p:cNvPicPr>
            <a:picLocks noChangeAspect="1"/>
          </p:cNvPicPr>
          <p:nvPr/>
        </p:nvPicPr>
        <p:blipFill>
          <a:blip r:embed="rId2"/>
          <a:stretch>
            <a:fillRect/>
          </a:stretch>
        </p:blipFill>
        <p:spPr>
          <a:xfrm>
            <a:off x="722289" y="1248228"/>
            <a:ext cx="10747421" cy="5024383"/>
          </a:xfrm>
          <a:prstGeom prst="rect">
            <a:avLst/>
          </a:prstGeom>
        </p:spPr>
      </p:pic>
    </p:spTree>
    <p:extLst>
      <p:ext uri="{BB962C8B-B14F-4D97-AF65-F5344CB8AC3E}">
        <p14:creationId xmlns:p14="http://schemas.microsoft.com/office/powerpoint/2010/main" val="29581453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9E59F985-AF6C-A2AB-0F87-FAACA84C6121}"/>
              </a:ext>
            </a:extLst>
          </p:cNvPr>
          <p:cNvSpPr/>
          <p:nvPr/>
        </p:nvSpPr>
        <p:spPr>
          <a:xfrm>
            <a:off x="653143" y="649514"/>
            <a:ext cx="4170438" cy="6255657"/>
          </a:xfrm>
          <a:prstGeom prst="rect">
            <a:avLst/>
          </a:prstGeom>
          <a:solidFill>
            <a:schemeClr val="bg1">
              <a:lumMod val="85000"/>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2" name="Picture 4" descr=" 1 beauty young women wear a white dress standing in a sea of flowers, summer, sunlight,cloudless blue sky, wide shot, long-range view,(illustration:1.0), masterpiece, best quality,&#10;">
            <a:extLst>
              <a:ext uri="{FF2B5EF4-FFF2-40B4-BE49-F238E27FC236}">
                <a16:creationId xmlns:a16="http://schemas.microsoft.com/office/drawing/2014/main" id="{FE9B7821-B964-AFED-316D-279AE99087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170438" cy="6255657"/>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2D3A6F6D-7C41-AA60-5A35-6DDB1C41DB64}"/>
              </a:ext>
            </a:extLst>
          </p:cNvPr>
          <p:cNvSpPr txBox="1"/>
          <p:nvPr/>
        </p:nvSpPr>
        <p:spPr>
          <a:xfrm>
            <a:off x="5007429" y="357126"/>
            <a:ext cx="1553029" cy="646331"/>
          </a:xfrm>
          <a:prstGeom prst="rect">
            <a:avLst/>
          </a:prstGeom>
          <a:noFill/>
        </p:spPr>
        <p:txBody>
          <a:bodyPr wrap="square" rtlCol="0">
            <a:spAutoFit/>
          </a:bodyPr>
          <a:lstStyle/>
          <a:p>
            <a:r>
              <a:rPr lang="zh-CN" altLang="en-US" sz="3600" dirty="0">
                <a:latin typeface="黑体" panose="02010609060101010101" pitchFamily="49" charset="-122"/>
                <a:ea typeface="黑体" panose="02010609060101010101" pitchFamily="49" charset="-122"/>
              </a:rPr>
              <a:t>目录</a:t>
            </a:r>
          </a:p>
        </p:txBody>
      </p:sp>
      <p:grpSp>
        <p:nvGrpSpPr>
          <p:cNvPr id="12" name="组合 11">
            <a:extLst>
              <a:ext uri="{FF2B5EF4-FFF2-40B4-BE49-F238E27FC236}">
                <a16:creationId xmlns:a16="http://schemas.microsoft.com/office/drawing/2014/main" id="{8C7BF68F-D357-DAF1-43C2-46E078708C24}"/>
              </a:ext>
            </a:extLst>
          </p:cNvPr>
          <p:cNvGrpSpPr/>
          <p:nvPr/>
        </p:nvGrpSpPr>
        <p:grpSpPr>
          <a:xfrm>
            <a:off x="5153558" y="1538514"/>
            <a:ext cx="2268674" cy="646331"/>
            <a:chOff x="5153558" y="1538514"/>
            <a:chExt cx="2268674" cy="646331"/>
          </a:xfrm>
        </p:grpSpPr>
        <p:sp>
          <p:nvSpPr>
            <p:cNvPr id="10" name="矩形 9">
              <a:extLst>
                <a:ext uri="{FF2B5EF4-FFF2-40B4-BE49-F238E27FC236}">
                  <a16:creationId xmlns:a16="http://schemas.microsoft.com/office/drawing/2014/main" id="{94B24F71-CED8-C07E-B864-9B4D040FBCEF}"/>
                </a:ext>
              </a:extLst>
            </p:cNvPr>
            <p:cNvSpPr>
              <a:spLocks noChangeAspect="1"/>
            </p:cNvSpPr>
            <p:nvPr/>
          </p:nvSpPr>
          <p:spPr>
            <a:xfrm>
              <a:off x="5153558" y="1538514"/>
              <a:ext cx="646331" cy="646331"/>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bg1"/>
                  </a:solidFill>
                  <a:latin typeface="黑体" panose="02010609060101010101" pitchFamily="49" charset="-122"/>
                  <a:ea typeface="黑体" panose="02010609060101010101" pitchFamily="49" charset="-122"/>
                </a:rPr>
                <a:t>1</a:t>
              </a:r>
              <a:endParaRPr lang="zh-CN" altLang="en-US" sz="3600" b="1" dirty="0">
                <a:solidFill>
                  <a:schemeClr val="bg1"/>
                </a:solidFill>
                <a:latin typeface="黑体" panose="02010609060101010101" pitchFamily="49" charset="-122"/>
                <a:ea typeface="黑体" panose="02010609060101010101" pitchFamily="49" charset="-122"/>
              </a:endParaRPr>
            </a:p>
          </p:txBody>
        </p:sp>
        <p:sp>
          <p:nvSpPr>
            <p:cNvPr id="11" name="文本框 10">
              <a:extLst>
                <a:ext uri="{FF2B5EF4-FFF2-40B4-BE49-F238E27FC236}">
                  <a16:creationId xmlns:a16="http://schemas.microsoft.com/office/drawing/2014/main" id="{AC3F962B-940A-A7CA-220D-45581A3A7EC8}"/>
                </a:ext>
              </a:extLst>
            </p:cNvPr>
            <p:cNvSpPr txBox="1"/>
            <p:nvPr/>
          </p:nvSpPr>
          <p:spPr>
            <a:xfrm>
              <a:off x="6006460" y="1630846"/>
              <a:ext cx="1415772" cy="461665"/>
            </a:xfrm>
            <a:prstGeom prst="rect">
              <a:avLst/>
            </a:prstGeom>
            <a:noFill/>
          </p:spPr>
          <p:txBody>
            <a:bodyPr wrap="none" rtlCol="0">
              <a:spAutoFit/>
            </a:bodyPr>
            <a:lstStyle/>
            <a:p>
              <a:r>
                <a:rPr lang="zh-CN" altLang="en-US" sz="2400" dirty="0"/>
                <a:t>背景介绍</a:t>
              </a:r>
            </a:p>
          </p:txBody>
        </p:sp>
      </p:grpSp>
      <p:grpSp>
        <p:nvGrpSpPr>
          <p:cNvPr id="13" name="组合 12">
            <a:extLst>
              <a:ext uri="{FF2B5EF4-FFF2-40B4-BE49-F238E27FC236}">
                <a16:creationId xmlns:a16="http://schemas.microsoft.com/office/drawing/2014/main" id="{E64F88C5-E12D-57E4-9284-EC63B032D9BE}"/>
              </a:ext>
            </a:extLst>
          </p:cNvPr>
          <p:cNvGrpSpPr/>
          <p:nvPr/>
        </p:nvGrpSpPr>
        <p:grpSpPr>
          <a:xfrm>
            <a:off x="5476723" y="2627568"/>
            <a:ext cx="3807557" cy="646331"/>
            <a:chOff x="5153558" y="1538514"/>
            <a:chExt cx="3807557" cy="646331"/>
          </a:xfrm>
        </p:grpSpPr>
        <p:sp>
          <p:nvSpPr>
            <p:cNvPr id="14" name="矩形 13">
              <a:extLst>
                <a:ext uri="{FF2B5EF4-FFF2-40B4-BE49-F238E27FC236}">
                  <a16:creationId xmlns:a16="http://schemas.microsoft.com/office/drawing/2014/main" id="{F8DA9C7A-FF82-3CE8-F1EA-ED5191089655}"/>
                </a:ext>
              </a:extLst>
            </p:cNvPr>
            <p:cNvSpPr>
              <a:spLocks noChangeAspect="1"/>
            </p:cNvSpPr>
            <p:nvPr/>
          </p:nvSpPr>
          <p:spPr>
            <a:xfrm>
              <a:off x="5153558" y="1538514"/>
              <a:ext cx="646331" cy="646331"/>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bg1"/>
                  </a:solidFill>
                  <a:latin typeface="黑体" panose="02010609060101010101" pitchFamily="49" charset="-122"/>
                  <a:ea typeface="黑体" panose="02010609060101010101" pitchFamily="49" charset="-122"/>
                </a:rPr>
                <a:t>2</a:t>
              </a:r>
              <a:endParaRPr lang="zh-CN" altLang="en-US" sz="3600" b="1" dirty="0">
                <a:solidFill>
                  <a:schemeClr val="bg1"/>
                </a:solidFill>
                <a:latin typeface="黑体" panose="02010609060101010101" pitchFamily="49" charset="-122"/>
                <a:ea typeface="黑体" panose="02010609060101010101" pitchFamily="49" charset="-122"/>
              </a:endParaRPr>
            </a:p>
          </p:txBody>
        </p:sp>
        <p:sp>
          <p:nvSpPr>
            <p:cNvPr id="15" name="文本框 14">
              <a:extLst>
                <a:ext uri="{FF2B5EF4-FFF2-40B4-BE49-F238E27FC236}">
                  <a16:creationId xmlns:a16="http://schemas.microsoft.com/office/drawing/2014/main" id="{95017AF3-E073-450C-8321-40C929614795}"/>
                </a:ext>
              </a:extLst>
            </p:cNvPr>
            <p:cNvSpPr txBox="1"/>
            <p:nvPr/>
          </p:nvSpPr>
          <p:spPr>
            <a:xfrm>
              <a:off x="6006460" y="1630846"/>
              <a:ext cx="2954655" cy="461665"/>
            </a:xfrm>
            <a:prstGeom prst="rect">
              <a:avLst/>
            </a:prstGeom>
            <a:noFill/>
          </p:spPr>
          <p:txBody>
            <a:bodyPr wrap="none" rtlCol="0">
              <a:spAutoFit/>
            </a:bodyPr>
            <a:lstStyle/>
            <a:p>
              <a:r>
                <a:rPr lang="zh-CN" altLang="en-US" sz="2400" dirty="0"/>
                <a:t>基础知识及概念介绍</a:t>
              </a:r>
            </a:p>
          </p:txBody>
        </p:sp>
      </p:grpSp>
      <p:grpSp>
        <p:nvGrpSpPr>
          <p:cNvPr id="16" name="组合 15">
            <a:extLst>
              <a:ext uri="{FF2B5EF4-FFF2-40B4-BE49-F238E27FC236}">
                <a16:creationId xmlns:a16="http://schemas.microsoft.com/office/drawing/2014/main" id="{C094A2C4-DC14-78A7-25A1-6C1D6CA8A8A4}"/>
              </a:ext>
            </a:extLst>
          </p:cNvPr>
          <p:cNvGrpSpPr/>
          <p:nvPr/>
        </p:nvGrpSpPr>
        <p:grpSpPr>
          <a:xfrm>
            <a:off x="5799888" y="3716622"/>
            <a:ext cx="2576451" cy="646331"/>
            <a:chOff x="5153558" y="1538514"/>
            <a:chExt cx="2576451" cy="646331"/>
          </a:xfrm>
        </p:grpSpPr>
        <p:sp>
          <p:nvSpPr>
            <p:cNvPr id="17" name="矩形 16">
              <a:extLst>
                <a:ext uri="{FF2B5EF4-FFF2-40B4-BE49-F238E27FC236}">
                  <a16:creationId xmlns:a16="http://schemas.microsoft.com/office/drawing/2014/main" id="{32EC5479-8337-3FA0-99F8-ACF3EAA61CA3}"/>
                </a:ext>
              </a:extLst>
            </p:cNvPr>
            <p:cNvSpPr>
              <a:spLocks noChangeAspect="1"/>
            </p:cNvSpPr>
            <p:nvPr/>
          </p:nvSpPr>
          <p:spPr>
            <a:xfrm>
              <a:off x="5153558" y="1538514"/>
              <a:ext cx="646331" cy="646331"/>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bg1"/>
                  </a:solidFill>
                  <a:latin typeface="黑体" panose="02010609060101010101" pitchFamily="49" charset="-122"/>
                  <a:ea typeface="黑体" panose="02010609060101010101" pitchFamily="49" charset="-122"/>
                </a:rPr>
                <a:t>3</a:t>
              </a:r>
              <a:endParaRPr lang="zh-CN" altLang="en-US" sz="3600" b="1" dirty="0">
                <a:solidFill>
                  <a:schemeClr val="bg1"/>
                </a:solidFill>
                <a:latin typeface="黑体" panose="02010609060101010101" pitchFamily="49" charset="-122"/>
                <a:ea typeface="黑体" panose="02010609060101010101" pitchFamily="49" charset="-122"/>
              </a:endParaRPr>
            </a:p>
          </p:txBody>
        </p:sp>
        <p:sp>
          <p:nvSpPr>
            <p:cNvPr id="18" name="文本框 17">
              <a:extLst>
                <a:ext uri="{FF2B5EF4-FFF2-40B4-BE49-F238E27FC236}">
                  <a16:creationId xmlns:a16="http://schemas.microsoft.com/office/drawing/2014/main" id="{265D592E-D401-342D-5061-A857473DE6CF}"/>
                </a:ext>
              </a:extLst>
            </p:cNvPr>
            <p:cNvSpPr txBox="1"/>
            <p:nvPr/>
          </p:nvSpPr>
          <p:spPr>
            <a:xfrm>
              <a:off x="6006460" y="1630846"/>
              <a:ext cx="1723549" cy="461665"/>
            </a:xfrm>
            <a:prstGeom prst="rect">
              <a:avLst/>
            </a:prstGeom>
            <a:noFill/>
          </p:spPr>
          <p:txBody>
            <a:bodyPr wrap="none" rtlCol="0">
              <a:spAutoFit/>
            </a:bodyPr>
            <a:lstStyle/>
            <a:p>
              <a:r>
                <a:rPr lang="zh-CN" altLang="en-US" sz="2400" dirty="0"/>
                <a:t>函数与优化</a:t>
              </a:r>
            </a:p>
          </p:txBody>
        </p:sp>
      </p:grpSp>
      <p:grpSp>
        <p:nvGrpSpPr>
          <p:cNvPr id="19" name="组合 18">
            <a:extLst>
              <a:ext uri="{FF2B5EF4-FFF2-40B4-BE49-F238E27FC236}">
                <a16:creationId xmlns:a16="http://schemas.microsoft.com/office/drawing/2014/main" id="{3434327F-5442-309E-F809-2A7FFBF2110B}"/>
              </a:ext>
            </a:extLst>
          </p:cNvPr>
          <p:cNvGrpSpPr/>
          <p:nvPr/>
        </p:nvGrpSpPr>
        <p:grpSpPr>
          <a:xfrm>
            <a:off x="6123053" y="4805676"/>
            <a:ext cx="3192004" cy="646331"/>
            <a:chOff x="5153558" y="1538514"/>
            <a:chExt cx="3192004" cy="646331"/>
          </a:xfrm>
        </p:grpSpPr>
        <p:sp>
          <p:nvSpPr>
            <p:cNvPr id="20" name="矩形 19">
              <a:extLst>
                <a:ext uri="{FF2B5EF4-FFF2-40B4-BE49-F238E27FC236}">
                  <a16:creationId xmlns:a16="http://schemas.microsoft.com/office/drawing/2014/main" id="{A2E49311-11B2-B2B7-87A1-E609DB4FCFA7}"/>
                </a:ext>
              </a:extLst>
            </p:cNvPr>
            <p:cNvSpPr>
              <a:spLocks noChangeAspect="1"/>
            </p:cNvSpPr>
            <p:nvPr/>
          </p:nvSpPr>
          <p:spPr>
            <a:xfrm>
              <a:off x="5153558" y="1538514"/>
              <a:ext cx="646331" cy="646331"/>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bg1"/>
                  </a:solidFill>
                  <a:latin typeface="黑体" panose="02010609060101010101" pitchFamily="49" charset="-122"/>
                  <a:ea typeface="黑体" panose="02010609060101010101" pitchFamily="49" charset="-122"/>
                </a:rPr>
                <a:t>4</a:t>
              </a:r>
              <a:endParaRPr lang="zh-CN" altLang="en-US" sz="3600" b="1" dirty="0">
                <a:solidFill>
                  <a:schemeClr val="bg1"/>
                </a:solidFill>
                <a:latin typeface="黑体" panose="02010609060101010101" pitchFamily="49" charset="-122"/>
                <a:ea typeface="黑体" panose="02010609060101010101" pitchFamily="49" charset="-122"/>
              </a:endParaRPr>
            </a:p>
          </p:txBody>
        </p:sp>
        <p:sp>
          <p:nvSpPr>
            <p:cNvPr id="21" name="文本框 20">
              <a:extLst>
                <a:ext uri="{FF2B5EF4-FFF2-40B4-BE49-F238E27FC236}">
                  <a16:creationId xmlns:a16="http://schemas.microsoft.com/office/drawing/2014/main" id="{AC77C859-90B8-661D-121D-0C6D16F26D13}"/>
                </a:ext>
              </a:extLst>
            </p:cNvPr>
            <p:cNvSpPr txBox="1"/>
            <p:nvPr/>
          </p:nvSpPr>
          <p:spPr>
            <a:xfrm>
              <a:off x="6006460" y="1630846"/>
              <a:ext cx="2339102" cy="461665"/>
            </a:xfrm>
            <a:prstGeom prst="rect">
              <a:avLst/>
            </a:prstGeom>
            <a:noFill/>
          </p:spPr>
          <p:txBody>
            <a:bodyPr wrap="none" rtlCol="0">
              <a:spAutoFit/>
            </a:bodyPr>
            <a:lstStyle/>
            <a:p>
              <a:r>
                <a:rPr lang="zh-CN" altLang="en-US" sz="2400" dirty="0"/>
                <a:t>模型的自我学习</a:t>
              </a:r>
            </a:p>
          </p:txBody>
        </p:sp>
      </p:grpSp>
    </p:spTree>
    <p:extLst>
      <p:ext uri="{BB962C8B-B14F-4D97-AF65-F5344CB8AC3E}">
        <p14:creationId xmlns:p14="http://schemas.microsoft.com/office/powerpoint/2010/main" val="13380966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湖边有山&#10;&#10;中度可信度描述已自动生成">
            <a:extLst>
              <a:ext uri="{FF2B5EF4-FFF2-40B4-BE49-F238E27FC236}">
                <a16:creationId xmlns:a16="http://schemas.microsoft.com/office/drawing/2014/main" id="{C1064BC7-2DAF-613C-B4AB-BB9A217A7584}"/>
              </a:ext>
            </a:extLst>
          </p:cNvPr>
          <p:cNvPicPr>
            <a:picLocks noChangeAspect="1"/>
          </p:cNvPicPr>
          <p:nvPr/>
        </p:nvPicPr>
        <p:blipFill rotWithShape="1">
          <a:blip r:embed="rId2">
            <a:extLst>
              <a:ext uri="{28A0092B-C50C-407E-A947-70E740481C1C}">
                <a14:useLocalDpi xmlns:a14="http://schemas.microsoft.com/office/drawing/2010/main" val="0"/>
              </a:ext>
            </a:extLst>
          </a:blip>
          <a:srcRect t="13906" b="29843"/>
          <a:stretch/>
        </p:blipFill>
        <p:spPr>
          <a:xfrm>
            <a:off x="-1" y="0"/>
            <a:ext cx="12192001" cy="6858000"/>
          </a:xfrm>
          <a:prstGeom prst="rect">
            <a:avLst/>
          </a:prstGeom>
        </p:spPr>
      </p:pic>
      <p:sp>
        <p:nvSpPr>
          <p:cNvPr id="6" name="矩形 5">
            <a:extLst>
              <a:ext uri="{FF2B5EF4-FFF2-40B4-BE49-F238E27FC236}">
                <a16:creationId xmlns:a16="http://schemas.microsoft.com/office/drawing/2014/main" id="{E3081F42-28D9-29AB-7536-5D819D094A8C}"/>
              </a:ext>
            </a:extLst>
          </p:cNvPr>
          <p:cNvSpPr/>
          <p:nvPr/>
        </p:nvSpPr>
        <p:spPr>
          <a:xfrm>
            <a:off x="-2" y="0"/>
            <a:ext cx="12192000" cy="6858000"/>
          </a:xfrm>
          <a:prstGeom prst="rect">
            <a:avLst/>
          </a:prstGeom>
          <a:solidFill>
            <a:schemeClr val="bg1">
              <a:alpha val="2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76E75C33-9FA5-F67E-163D-C663BB48B638}"/>
              </a:ext>
            </a:extLst>
          </p:cNvPr>
          <p:cNvSpPr/>
          <p:nvPr/>
        </p:nvSpPr>
        <p:spPr>
          <a:xfrm>
            <a:off x="0" y="2031999"/>
            <a:ext cx="12192000" cy="2598057"/>
          </a:xfrm>
          <a:prstGeom prst="rect">
            <a:avLst/>
          </a:prstGeom>
          <a:solidFill>
            <a:schemeClr val="bg1">
              <a:alpha val="5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141A147-7CDC-7CAD-F058-34A2FC8C8D3A}"/>
              </a:ext>
            </a:extLst>
          </p:cNvPr>
          <p:cNvSpPr txBox="1"/>
          <p:nvPr/>
        </p:nvSpPr>
        <p:spPr>
          <a:xfrm>
            <a:off x="4208028" y="2977084"/>
            <a:ext cx="3775939" cy="707886"/>
          </a:xfrm>
          <a:prstGeom prst="rect">
            <a:avLst/>
          </a:prstGeom>
          <a:noFill/>
        </p:spPr>
        <p:txBody>
          <a:bodyPr wrap="square" rtlCol="0">
            <a:spAutoFit/>
          </a:bodyPr>
          <a:lstStyle/>
          <a:p>
            <a:r>
              <a:rPr lang="zh-CN" altLang="en-US" sz="4000" b="1" dirty="0"/>
              <a:t>第</a:t>
            </a:r>
            <a:r>
              <a:rPr lang="en-US" altLang="zh-CN" sz="4000" b="1" dirty="0"/>
              <a:t>1</a:t>
            </a:r>
            <a:r>
              <a:rPr lang="zh-CN" altLang="en-US" sz="4000" b="1" dirty="0"/>
              <a:t>章 背景介绍</a:t>
            </a:r>
          </a:p>
        </p:txBody>
      </p:sp>
      <p:sp>
        <p:nvSpPr>
          <p:cNvPr id="7" name="矩形 6">
            <a:extLst>
              <a:ext uri="{FF2B5EF4-FFF2-40B4-BE49-F238E27FC236}">
                <a16:creationId xmlns:a16="http://schemas.microsoft.com/office/drawing/2014/main" id="{1E8D0D63-5A83-A3B8-3736-3E3436914FAD}"/>
              </a:ext>
            </a:extLst>
          </p:cNvPr>
          <p:cNvSpPr/>
          <p:nvPr/>
        </p:nvSpPr>
        <p:spPr>
          <a:xfrm>
            <a:off x="3087912" y="3902683"/>
            <a:ext cx="6016175" cy="45719"/>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636467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a:off x="1101950" y="2127928"/>
            <a:ext cx="2702211" cy="3810617"/>
            <a:chOff x="0" y="0"/>
            <a:chExt cx="7023600" cy="7254720"/>
          </a:xfrm>
          <a:solidFill>
            <a:schemeClr val="accent1">
              <a:lumMod val="20000"/>
              <a:lumOff val="80000"/>
            </a:schemeClr>
          </a:solidFill>
        </p:grpSpPr>
        <p:sp>
          <p:nvSpPr>
            <p:cNvPr id="9" name="Freeform 9"/>
            <p:cNvSpPr/>
            <p:nvPr/>
          </p:nvSpPr>
          <p:spPr>
            <a:xfrm>
              <a:off x="0" y="0"/>
              <a:ext cx="7023608" cy="7254748"/>
            </a:xfrm>
            <a:custGeom>
              <a:avLst/>
              <a:gdLst/>
              <a:ahLst/>
              <a:cxnLst/>
              <a:rect l="l" t="t" r="r" b="b"/>
              <a:pathLst>
                <a:path w="7023608" h="7254748">
                  <a:moveTo>
                    <a:pt x="0" y="0"/>
                  </a:moveTo>
                  <a:lnTo>
                    <a:pt x="7023608" y="0"/>
                  </a:lnTo>
                  <a:lnTo>
                    <a:pt x="7023608" y="7254748"/>
                  </a:lnTo>
                  <a:lnTo>
                    <a:pt x="0" y="7254748"/>
                  </a:lnTo>
                  <a:close/>
                </a:path>
              </a:pathLst>
            </a:custGeom>
            <a:grpFill/>
          </p:spPr>
          <p:txBody>
            <a:bodyPr/>
            <a:lstStyle/>
            <a:p>
              <a:endParaRPr lang="zh-CN" altLang="en-US" sz="1200"/>
            </a:p>
          </p:txBody>
        </p:sp>
      </p:grpSp>
      <p:sp>
        <p:nvSpPr>
          <p:cNvPr id="33" name="矩形 32">
            <a:extLst>
              <a:ext uri="{FF2B5EF4-FFF2-40B4-BE49-F238E27FC236}">
                <a16:creationId xmlns:a16="http://schemas.microsoft.com/office/drawing/2014/main" id="{118896E7-6793-5A5F-EBEA-E561D1658837}"/>
              </a:ext>
            </a:extLst>
          </p:cNvPr>
          <p:cNvSpPr/>
          <p:nvPr/>
        </p:nvSpPr>
        <p:spPr>
          <a:xfrm>
            <a:off x="348345" y="217715"/>
            <a:ext cx="45719" cy="1030514"/>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E4B11523-D5EE-C00C-9C8B-4A4BA280D72A}"/>
              </a:ext>
            </a:extLst>
          </p:cNvPr>
          <p:cNvSpPr txBox="1"/>
          <p:nvPr/>
        </p:nvSpPr>
        <p:spPr>
          <a:xfrm>
            <a:off x="394064" y="502139"/>
            <a:ext cx="1415772" cy="461665"/>
          </a:xfrm>
          <a:prstGeom prst="rect">
            <a:avLst/>
          </a:prstGeom>
          <a:noFill/>
        </p:spPr>
        <p:txBody>
          <a:bodyPr wrap="none" rtlCol="0">
            <a:spAutoFit/>
          </a:bodyPr>
          <a:lstStyle/>
          <a:p>
            <a:r>
              <a:rPr lang="zh-CN" altLang="en-US" sz="2400" b="1" dirty="0"/>
              <a:t>背景介绍</a:t>
            </a:r>
          </a:p>
        </p:txBody>
      </p:sp>
      <p:pic>
        <p:nvPicPr>
          <p:cNvPr id="36" name="图片 35" descr="海上有许多船&#10;&#10;描述已自动生成">
            <a:extLst>
              <a:ext uri="{FF2B5EF4-FFF2-40B4-BE49-F238E27FC236}">
                <a16:creationId xmlns:a16="http://schemas.microsoft.com/office/drawing/2014/main" id="{6BDC8269-88B4-BE47-5D4F-DA7EBC3740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5315" y="1766849"/>
            <a:ext cx="2702211" cy="3810618"/>
          </a:xfrm>
          <a:prstGeom prst="rect">
            <a:avLst/>
          </a:prstGeom>
        </p:spPr>
      </p:pic>
      <p:grpSp>
        <p:nvGrpSpPr>
          <p:cNvPr id="45" name="组合 44">
            <a:extLst>
              <a:ext uri="{FF2B5EF4-FFF2-40B4-BE49-F238E27FC236}">
                <a16:creationId xmlns:a16="http://schemas.microsoft.com/office/drawing/2014/main" id="{DAD59BBF-9BAE-E41A-BAB1-4738EEC3ECA2}"/>
              </a:ext>
            </a:extLst>
          </p:cNvPr>
          <p:cNvGrpSpPr/>
          <p:nvPr/>
        </p:nvGrpSpPr>
        <p:grpSpPr>
          <a:xfrm>
            <a:off x="4913684" y="1559787"/>
            <a:ext cx="6428929" cy="1268640"/>
            <a:chOff x="4913684" y="1559787"/>
            <a:chExt cx="6428929" cy="1268640"/>
          </a:xfrm>
        </p:grpSpPr>
        <p:sp>
          <p:nvSpPr>
            <p:cNvPr id="14" name="TextBox 14"/>
            <p:cNvSpPr txBox="1"/>
            <p:nvPr/>
          </p:nvSpPr>
          <p:spPr>
            <a:xfrm>
              <a:off x="6520533" y="1576710"/>
              <a:ext cx="4822080" cy="330860"/>
            </a:xfrm>
            <a:prstGeom prst="rect">
              <a:avLst/>
            </a:prstGeom>
          </p:spPr>
          <p:txBody>
            <a:bodyPr lIns="0" tIns="0" rIns="0" bIns="0" rtlCol="0" anchor="t">
              <a:spAutoFit/>
            </a:bodyPr>
            <a:lstStyle/>
            <a:p>
              <a:pPr>
                <a:lnSpc>
                  <a:spcPts val="2880"/>
                </a:lnSpc>
              </a:pPr>
              <a:r>
                <a:rPr lang="zh-CN" altLang="en-US" sz="2400" spc="-1" dirty="0">
                  <a:solidFill>
                    <a:schemeClr val="accent1"/>
                  </a:solidFill>
                  <a:latin typeface="黑体" panose="02010609060101010101" pitchFamily="49" charset="-122"/>
                  <a:ea typeface="黑体" panose="02010609060101010101" pitchFamily="49" charset="-122"/>
                </a:rPr>
                <a:t>人工智能</a:t>
              </a:r>
              <a:r>
                <a:rPr lang="en-US" altLang="zh-CN" sz="2400" spc="-1" dirty="0">
                  <a:solidFill>
                    <a:schemeClr val="accent1"/>
                  </a:solidFill>
                  <a:latin typeface="黑体" panose="02010609060101010101" pitchFamily="49" charset="-122"/>
                  <a:ea typeface="黑体" panose="02010609060101010101" pitchFamily="49" charset="-122"/>
                </a:rPr>
                <a:t>-1950</a:t>
              </a:r>
              <a:endParaRPr lang="en-US" sz="2400" spc="-1" dirty="0">
                <a:solidFill>
                  <a:schemeClr val="accent1"/>
                </a:solidFill>
                <a:latin typeface="黑体" panose="02010609060101010101" pitchFamily="49" charset="-122"/>
                <a:ea typeface="黑体" panose="02010609060101010101" pitchFamily="49" charset="-122"/>
              </a:endParaRPr>
            </a:p>
          </p:txBody>
        </p:sp>
        <p:sp>
          <p:nvSpPr>
            <p:cNvPr id="15" name="TextBox 15"/>
            <p:cNvSpPr txBox="1"/>
            <p:nvPr/>
          </p:nvSpPr>
          <p:spPr>
            <a:xfrm>
              <a:off x="6520533" y="2171278"/>
              <a:ext cx="4822080" cy="555088"/>
            </a:xfrm>
            <a:prstGeom prst="rect">
              <a:avLst/>
            </a:prstGeom>
          </p:spPr>
          <p:txBody>
            <a:bodyPr lIns="0" tIns="0" rIns="0" bIns="0" rtlCol="0" anchor="t">
              <a:spAutoFit/>
            </a:bodyPr>
            <a:lstStyle/>
            <a:p>
              <a:pPr>
                <a:lnSpc>
                  <a:spcPts val="2304"/>
                </a:lnSpc>
              </a:pPr>
              <a:r>
                <a:rPr lang="zh-CN" altLang="en-US" spc="-1" dirty="0">
                  <a:latin typeface="黑体" panose="02010609060101010101" pitchFamily="49" charset="-122"/>
                  <a:ea typeface="黑体" panose="02010609060101010101" pitchFamily="49" charset="-122"/>
                </a:rPr>
                <a:t>概念提出，当时的人工智能当时知识作为一个理想目标。</a:t>
              </a:r>
              <a:endParaRPr lang="en-US" spc="-1" dirty="0">
                <a:latin typeface="黑体" panose="02010609060101010101" pitchFamily="49" charset="-122"/>
                <a:ea typeface="黑体" panose="02010609060101010101" pitchFamily="49" charset="-122"/>
              </a:endParaRPr>
            </a:p>
          </p:txBody>
        </p:sp>
        <p:grpSp>
          <p:nvGrpSpPr>
            <p:cNvPr id="18" name="Group 18"/>
            <p:cNvGrpSpPr/>
            <p:nvPr/>
          </p:nvGrpSpPr>
          <p:grpSpPr>
            <a:xfrm>
              <a:off x="6023928" y="1559787"/>
              <a:ext cx="28800" cy="1268640"/>
              <a:chOff x="0" y="0"/>
              <a:chExt cx="57600" cy="2537280"/>
            </a:xfrm>
            <a:solidFill>
              <a:schemeClr val="accent1">
                <a:lumMod val="20000"/>
                <a:lumOff val="80000"/>
              </a:schemeClr>
            </a:solidFill>
          </p:grpSpPr>
          <p:sp>
            <p:nvSpPr>
              <p:cNvPr id="19" name="Freeform 19"/>
              <p:cNvSpPr/>
              <p:nvPr/>
            </p:nvSpPr>
            <p:spPr>
              <a:xfrm>
                <a:off x="0" y="25527"/>
                <a:ext cx="57658" cy="2486279"/>
              </a:xfrm>
              <a:custGeom>
                <a:avLst/>
                <a:gdLst/>
                <a:ahLst/>
                <a:cxnLst/>
                <a:rect l="l" t="t" r="r" b="b"/>
                <a:pathLst>
                  <a:path w="57658" h="2486279">
                    <a:moveTo>
                      <a:pt x="51181" y="0"/>
                    </a:moveTo>
                    <a:lnTo>
                      <a:pt x="57658" y="2486152"/>
                    </a:lnTo>
                    <a:lnTo>
                      <a:pt x="6477" y="2486279"/>
                    </a:lnTo>
                    <a:lnTo>
                      <a:pt x="0" y="127"/>
                    </a:lnTo>
                    <a:close/>
                  </a:path>
                </a:pathLst>
              </a:custGeom>
              <a:grpFill/>
            </p:spPr>
            <p:txBody>
              <a:bodyPr/>
              <a:lstStyle/>
              <a:p>
                <a:endParaRPr lang="zh-CN" altLang="en-US" sz="1200"/>
              </a:p>
            </p:txBody>
          </p:sp>
        </p:grpSp>
        <p:sp>
          <p:nvSpPr>
            <p:cNvPr id="42" name="TextBox 14">
              <a:extLst>
                <a:ext uri="{FF2B5EF4-FFF2-40B4-BE49-F238E27FC236}">
                  <a16:creationId xmlns:a16="http://schemas.microsoft.com/office/drawing/2014/main" id="{B69CD3E3-FF78-29FD-F34C-344F2F07C009}"/>
                </a:ext>
              </a:extLst>
            </p:cNvPr>
            <p:cNvSpPr txBox="1"/>
            <p:nvPr/>
          </p:nvSpPr>
          <p:spPr>
            <a:xfrm>
              <a:off x="4913684" y="2194121"/>
              <a:ext cx="671296" cy="330860"/>
            </a:xfrm>
            <a:prstGeom prst="rect">
              <a:avLst/>
            </a:prstGeom>
          </p:spPr>
          <p:txBody>
            <a:bodyPr wrap="square" lIns="0" tIns="0" rIns="0" bIns="0" rtlCol="0" anchor="t">
              <a:spAutoFit/>
            </a:bodyPr>
            <a:lstStyle/>
            <a:p>
              <a:pPr>
                <a:lnSpc>
                  <a:spcPts val="2880"/>
                </a:lnSpc>
              </a:pPr>
              <a:r>
                <a:rPr lang="en-US" altLang="zh-CN" sz="2400" spc="-1" dirty="0">
                  <a:solidFill>
                    <a:schemeClr val="accent1"/>
                  </a:solidFill>
                  <a:latin typeface="黑体" panose="02010609060101010101" pitchFamily="49" charset="-122"/>
                  <a:ea typeface="黑体" panose="02010609060101010101" pitchFamily="49" charset="-122"/>
                </a:rPr>
                <a:t>1950</a:t>
              </a:r>
              <a:endParaRPr lang="en-US" sz="2400" spc="-1" dirty="0">
                <a:solidFill>
                  <a:schemeClr val="accent1"/>
                </a:solidFill>
                <a:latin typeface="黑体" panose="02010609060101010101" pitchFamily="49" charset="-122"/>
                <a:ea typeface="黑体" panose="02010609060101010101" pitchFamily="49" charset="-122"/>
              </a:endParaRPr>
            </a:p>
          </p:txBody>
        </p:sp>
      </p:grpSp>
      <p:grpSp>
        <p:nvGrpSpPr>
          <p:cNvPr id="46" name="组合 45">
            <a:extLst>
              <a:ext uri="{FF2B5EF4-FFF2-40B4-BE49-F238E27FC236}">
                <a16:creationId xmlns:a16="http://schemas.microsoft.com/office/drawing/2014/main" id="{76B810C0-5021-0D75-BA53-8066B8FE6AF5}"/>
              </a:ext>
            </a:extLst>
          </p:cNvPr>
          <p:cNvGrpSpPr/>
          <p:nvPr/>
        </p:nvGrpSpPr>
        <p:grpSpPr>
          <a:xfrm>
            <a:off x="4917827" y="3142740"/>
            <a:ext cx="6424786" cy="1457373"/>
            <a:chOff x="4917827" y="3142740"/>
            <a:chExt cx="6424786" cy="1457373"/>
          </a:xfrm>
        </p:grpSpPr>
        <p:grpSp>
          <p:nvGrpSpPr>
            <p:cNvPr id="20" name="Group 20"/>
            <p:cNvGrpSpPr/>
            <p:nvPr/>
          </p:nvGrpSpPr>
          <p:grpSpPr>
            <a:xfrm>
              <a:off x="6038342" y="3142740"/>
              <a:ext cx="28800" cy="1270080"/>
              <a:chOff x="0" y="0"/>
              <a:chExt cx="57600" cy="2540160"/>
            </a:xfrm>
            <a:solidFill>
              <a:schemeClr val="accent1">
                <a:lumMod val="20000"/>
                <a:lumOff val="80000"/>
              </a:schemeClr>
            </a:solidFill>
          </p:grpSpPr>
          <p:sp>
            <p:nvSpPr>
              <p:cNvPr id="21" name="Freeform 21"/>
              <p:cNvSpPr/>
              <p:nvPr/>
            </p:nvSpPr>
            <p:spPr>
              <a:xfrm>
                <a:off x="0" y="25527"/>
                <a:ext cx="57658" cy="2489200"/>
              </a:xfrm>
              <a:custGeom>
                <a:avLst/>
                <a:gdLst/>
                <a:ahLst/>
                <a:cxnLst/>
                <a:rect l="l" t="t" r="r" b="b"/>
                <a:pathLst>
                  <a:path w="57658" h="2489200">
                    <a:moveTo>
                      <a:pt x="51181" y="0"/>
                    </a:moveTo>
                    <a:lnTo>
                      <a:pt x="57658" y="2489073"/>
                    </a:lnTo>
                    <a:lnTo>
                      <a:pt x="6477" y="2489200"/>
                    </a:lnTo>
                    <a:lnTo>
                      <a:pt x="0" y="127"/>
                    </a:lnTo>
                    <a:close/>
                  </a:path>
                </a:pathLst>
              </a:custGeom>
              <a:grpFill/>
            </p:spPr>
            <p:txBody>
              <a:bodyPr/>
              <a:lstStyle/>
              <a:p>
                <a:endParaRPr lang="zh-CN" altLang="en-US" sz="1200"/>
              </a:p>
            </p:txBody>
          </p:sp>
        </p:grpSp>
        <p:sp>
          <p:nvSpPr>
            <p:cNvPr id="38" name="TextBox 14">
              <a:extLst>
                <a:ext uri="{FF2B5EF4-FFF2-40B4-BE49-F238E27FC236}">
                  <a16:creationId xmlns:a16="http://schemas.microsoft.com/office/drawing/2014/main" id="{34A741FA-A380-D9AB-576B-90E8D1307E0C}"/>
                </a:ext>
              </a:extLst>
            </p:cNvPr>
            <p:cNvSpPr txBox="1"/>
            <p:nvPr/>
          </p:nvSpPr>
          <p:spPr>
            <a:xfrm>
              <a:off x="6520533" y="3155504"/>
              <a:ext cx="4822080" cy="330860"/>
            </a:xfrm>
            <a:prstGeom prst="rect">
              <a:avLst/>
            </a:prstGeom>
          </p:spPr>
          <p:txBody>
            <a:bodyPr lIns="0" tIns="0" rIns="0" bIns="0" rtlCol="0" anchor="t">
              <a:spAutoFit/>
            </a:bodyPr>
            <a:lstStyle/>
            <a:p>
              <a:pPr>
                <a:lnSpc>
                  <a:spcPts val="2880"/>
                </a:lnSpc>
              </a:pPr>
              <a:r>
                <a:rPr lang="zh-CN" altLang="en-US" sz="2400" spc="-1" dirty="0">
                  <a:solidFill>
                    <a:schemeClr val="accent1"/>
                  </a:solidFill>
                  <a:latin typeface="黑体" panose="02010609060101010101" pitchFamily="49" charset="-122"/>
                  <a:ea typeface="黑体" panose="02010609060101010101" pitchFamily="49" charset="-122"/>
                </a:rPr>
                <a:t>机器学习</a:t>
              </a:r>
              <a:endParaRPr lang="en-US" sz="2400" spc="-1" dirty="0">
                <a:solidFill>
                  <a:schemeClr val="accent1"/>
                </a:solidFill>
                <a:latin typeface="黑体" panose="02010609060101010101" pitchFamily="49" charset="-122"/>
                <a:ea typeface="黑体" panose="02010609060101010101" pitchFamily="49" charset="-122"/>
              </a:endParaRPr>
            </a:p>
          </p:txBody>
        </p:sp>
        <p:sp>
          <p:nvSpPr>
            <p:cNvPr id="39" name="TextBox 15">
              <a:extLst>
                <a:ext uri="{FF2B5EF4-FFF2-40B4-BE49-F238E27FC236}">
                  <a16:creationId xmlns:a16="http://schemas.microsoft.com/office/drawing/2014/main" id="{AC87C3CD-58A2-E1C5-D433-9B365F5F60A5}"/>
                </a:ext>
              </a:extLst>
            </p:cNvPr>
            <p:cNvSpPr txBox="1"/>
            <p:nvPr/>
          </p:nvSpPr>
          <p:spPr>
            <a:xfrm>
              <a:off x="6520533" y="3750072"/>
              <a:ext cx="4822080" cy="850041"/>
            </a:xfrm>
            <a:prstGeom prst="rect">
              <a:avLst/>
            </a:prstGeom>
          </p:spPr>
          <p:txBody>
            <a:bodyPr lIns="0" tIns="0" rIns="0" bIns="0" rtlCol="0" anchor="t">
              <a:spAutoFit/>
            </a:bodyPr>
            <a:lstStyle/>
            <a:p>
              <a:pPr>
                <a:lnSpc>
                  <a:spcPts val="2304"/>
                </a:lnSpc>
              </a:pPr>
              <a:r>
                <a:rPr lang="zh-CN" altLang="en-US" spc="-1" dirty="0">
                  <a:latin typeface="黑体" panose="02010609060101010101" pitchFamily="49" charset="-122"/>
                  <a:ea typeface="黑体" panose="02010609060101010101" pitchFamily="49" charset="-122"/>
                </a:rPr>
                <a:t>在机器学习中，人们提出了很多经典的机器学习算法。但是在一些复杂问题上，仍然没有很好的效果。</a:t>
              </a:r>
              <a:endParaRPr lang="en-US" spc="-1" dirty="0">
                <a:latin typeface="黑体" panose="02010609060101010101" pitchFamily="49" charset="-122"/>
                <a:ea typeface="黑体" panose="02010609060101010101" pitchFamily="49" charset="-122"/>
              </a:endParaRPr>
            </a:p>
          </p:txBody>
        </p:sp>
        <p:sp>
          <p:nvSpPr>
            <p:cNvPr id="43" name="TextBox 14">
              <a:extLst>
                <a:ext uri="{FF2B5EF4-FFF2-40B4-BE49-F238E27FC236}">
                  <a16:creationId xmlns:a16="http://schemas.microsoft.com/office/drawing/2014/main" id="{BE216360-86FB-B517-9983-3F41E06A9A34}"/>
                </a:ext>
              </a:extLst>
            </p:cNvPr>
            <p:cNvSpPr txBox="1"/>
            <p:nvPr/>
          </p:nvSpPr>
          <p:spPr>
            <a:xfrm>
              <a:off x="4917827" y="3612374"/>
              <a:ext cx="671296" cy="330860"/>
            </a:xfrm>
            <a:prstGeom prst="rect">
              <a:avLst/>
            </a:prstGeom>
          </p:spPr>
          <p:txBody>
            <a:bodyPr wrap="square" lIns="0" tIns="0" rIns="0" bIns="0" rtlCol="0" anchor="t">
              <a:spAutoFit/>
            </a:bodyPr>
            <a:lstStyle/>
            <a:p>
              <a:pPr>
                <a:lnSpc>
                  <a:spcPts val="2880"/>
                </a:lnSpc>
              </a:pPr>
              <a:r>
                <a:rPr lang="en-US" altLang="zh-CN" sz="2400" spc="-1" dirty="0">
                  <a:solidFill>
                    <a:schemeClr val="accent1"/>
                  </a:solidFill>
                  <a:latin typeface="黑体" panose="02010609060101010101" pitchFamily="49" charset="-122"/>
                  <a:ea typeface="黑体" panose="02010609060101010101" pitchFamily="49" charset="-122"/>
                </a:rPr>
                <a:t>1980</a:t>
              </a:r>
              <a:endParaRPr lang="en-US" sz="2400" spc="-1" dirty="0">
                <a:solidFill>
                  <a:schemeClr val="accent1"/>
                </a:solidFill>
                <a:latin typeface="黑体" panose="02010609060101010101" pitchFamily="49" charset="-122"/>
                <a:ea typeface="黑体" panose="02010609060101010101" pitchFamily="49" charset="-122"/>
              </a:endParaRPr>
            </a:p>
          </p:txBody>
        </p:sp>
      </p:grpSp>
      <p:grpSp>
        <p:nvGrpSpPr>
          <p:cNvPr id="47" name="组合 46">
            <a:extLst>
              <a:ext uri="{FF2B5EF4-FFF2-40B4-BE49-F238E27FC236}">
                <a16:creationId xmlns:a16="http://schemas.microsoft.com/office/drawing/2014/main" id="{13928353-40C2-34B7-F6C0-FCE592F606F4}"/>
              </a:ext>
            </a:extLst>
          </p:cNvPr>
          <p:cNvGrpSpPr/>
          <p:nvPr/>
        </p:nvGrpSpPr>
        <p:grpSpPr>
          <a:xfrm>
            <a:off x="4913684" y="4639554"/>
            <a:ext cx="6457785" cy="1244600"/>
            <a:chOff x="4913684" y="4639554"/>
            <a:chExt cx="6457785" cy="1244600"/>
          </a:xfrm>
        </p:grpSpPr>
        <p:grpSp>
          <p:nvGrpSpPr>
            <p:cNvPr id="22" name="Group 22"/>
            <p:cNvGrpSpPr/>
            <p:nvPr/>
          </p:nvGrpSpPr>
          <p:grpSpPr>
            <a:xfrm>
              <a:off x="6038342" y="4639554"/>
              <a:ext cx="28829" cy="1244600"/>
              <a:chOff x="-867058" y="-472306"/>
              <a:chExt cx="57658" cy="2489200"/>
            </a:xfrm>
            <a:solidFill>
              <a:schemeClr val="accent1">
                <a:lumMod val="20000"/>
                <a:lumOff val="80000"/>
              </a:schemeClr>
            </a:solidFill>
          </p:grpSpPr>
          <p:sp>
            <p:nvSpPr>
              <p:cNvPr id="23" name="Freeform 23"/>
              <p:cNvSpPr/>
              <p:nvPr/>
            </p:nvSpPr>
            <p:spPr>
              <a:xfrm>
                <a:off x="-867058" y="-472306"/>
                <a:ext cx="57658" cy="2489200"/>
              </a:xfrm>
              <a:custGeom>
                <a:avLst/>
                <a:gdLst/>
                <a:ahLst/>
                <a:cxnLst/>
                <a:rect l="l" t="t" r="r" b="b"/>
                <a:pathLst>
                  <a:path w="57658" h="2489200">
                    <a:moveTo>
                      <a:pt x="51181" y="0"/>
                    </a:moveTo>
                    <a:lnTo>
                      <a:pt x="57658" y="2489073"/>
                    </a:lnTo>
                    <a:lnTo>
                      <a:pt x="6477" y="2489200"/>
                    </a:lnTo>
                    <a:lnTo>
                      <a:pt x="0" y="127"/>
                    </a:lnTo>
                    <a:close/>
                  </a:path>
                </a:pathLst>
              </a:custGeom>
              <a:grpFill/>
            </p:spPr>
            <p:txBody>
              <a:bodyPr/>
              <a:lstStyle/>
              <a:p>
                <a:endParaRPr lang="zh-CN" altLang="en-US" sz="1200" dirty="0"/>
              </a:p>
            </p:txBody>
          </p:sp>
        </p:grpSp>
        <p:sp>
          <p:nvSpPr>
            <p:cNvPr id="40" name="TextBox 14">
              <a:extLst>
                <a:ext uri="{FF2B5EF4-FFF2-40B4-BE49-F238E27FC236}">
                  <a16:creationId xmlns:a16="http://schemas.microsoft.com/office/drawing/2014/main" id="{446A09F6-3AE5-4104-3CE3-412794585B19}"/>
                </a:ext>
              </a:extLst>
            </p:cNvPr>
            <p:cNvSpPr txBox="1"/>
            <p:nvPr/>
          </p:nvSpPr>
          <p:spPr>
            <a:xfrm>
              <a:off x="6549389" y="4734498"/>
              <a:ext cx="4822080" cy="330860"/>
            </a:xfrm>
            <a:prstGeom prst="rect">
              <a:avLst/>
            </a:prstGeom>
          </p:spPr>
          <p:txBody>
            <a:bodyPr lIns="0" tIns="0" rIns="0" bIns="0" rtlCol="0" anchor="t">
              <a:spAutoFit/>
            </a:bodyPr>
            <a:lstStyle/>
            <a:p>
              <a:pPr>
                <a:lnSpc>
                  <a:spcPts val="2880"/>
                </a:lnSpc>
              </a:pPr>
              <a:r>
                <a:rPr lang="zh-CN" altLang="en-US" sz="2400" spc="-1" dirty="0">
                  <a:solidFill>
                    <a:schemeClr val="accent1"/>
                  </a:solidFill>
                  <a:latin typeface="黑体" panose="02010609060101010101" pitchFamily="49" charset="-122"/>
                  <a:ea typeface="黑体" panose="02010609060101010101" pitchFamily="49" charset="-122"/>
                </a:rPr>
                <a:t>深度学习</a:t>
              </a:r>
              <a:endParaRPr lang="en-US" sz="2400" spc="-1" dirty="0">
                <a:solidFill>
                  <a:schemeClr val="accent1"/>
                </a:solidFill>
                <a:latin typeface="黑体" panose="02010609060101010101" pitchFamily="49" charset="-122"/>
                <a:ea typeface="黑体" panose="02010609060101010101" pitchFamily="49" charset="-122"/>
              </a:endParaRPr>
            </a:p>
          </p:txBody>
        </p:sp>
        <p:sp>
          <p:nvSpPr>
            <p:cNvPr id="41" name="TextBox 15">
              <a:extLst>
                <a:ext uri="{FF2B5EF4-FFF2-40B4-BE49-F238E27FC236}">
                  <a16:creationId xmlns:a16="http://schemas.microsoft.com/office/drawing/2014/main" id="{FFDAE09E-C257-EE9E-36EF-7BC06D65FE75}"/>
                </a:ext>
              </a:extLst>
            </p:cNvPr>
            <p:cNvSpPr txBox="1"/>
            <p:nvPr/>
          </p:nvSpPr>
          <p:spPr>
            <a:xfrm>
              <a:off x="6549389" y="5329066"/>
              <a:ext cx="4822080" cy="555088"/>
            </a:xfrm>
            <a:prstGeom prst="rect">
              <a:avLst/>
            </a:prstGeom>
          </p:spPr>
          <p:txBody>
            <a:bodyPr lIns="0" tIns="0" rIns="0" bIns="0" rtlCol="0" anchor="t">
              <a:spAutoFit/>
            </a:bodyPr>
            <a:lstStyle/>
            <a:p>
              <a:pPr>
                <a:lnSpc>
                  <a:spcPts val="2304"/>
                </a:lnSpc>
              </a:pPr>
              <a:r>
                <a:rPr lang="zh-CN" altLang="en-US" spc="-1" dirty="0">
                  <a:latin typeface="黑体" panose="02010609060101010101" pitchFamily="49" charset="-122"/>
                  <a:ea typeface="黑体" panose="02010609060101010101" pitchFamily="49" charset="-122"/>
                </a:rPr>
                <a:t>深度学习技术让人们更加靠近人工智能，尤其是在计算机视觉和</a:t>
              </a:r>
              <a:r>
                <a:rPr lang="en-US" altLang="zh-CN" spc="-1" dirty="0">
                  <a:latin typeface="黑体" panose="02010609060101010101" pitchFamily="49" charset="-122"/>
                  <a:ea typeface="黑体" panose="02010609060101010101" pitchFamily="49" charset="-122"/>
                </a:rPr>
                <a:t>NLP</a:t>
              </a:r>
              <a:r>
                <a:rPr lang="zh-CN" altLang="en-US" spc="-1" dirty="0">
                  <a:latin typeface="黑体" panose="02010609060101010101" pitchFamily="49" charset="-122"/>
                  <a:ea typeface="黑体" panose="02010609060101010101" pitchFamily="49" charset="-122"/>
                </a:rPr>
                <a:t>领域取得了长足的进步。</a:t>
              </a:r>
              <a:endParaRPr lang="en-US" spc="-1" dirty="0">
                <a:latin typeface="黑体" panose="02010609060101010101" pitchFamily="49" charset="-122"/>
                <a:ea typeface="黑体" panose="02010609060101010101" pitchFamily="49" charset="-122"/>
              </a:endParaRPr>
            </a:p>
          </p:txBody>
        </p:sp>
        <p:sp>
          <p:nvSpPr>
            <p:cNvPr id="44" name="TextBox 14">
              <a:extLst>
                <a:ext uri="{FF2B5EF4-FFF2-40B4-BE49-F238E27FC236}">
                  <a16:creationId xmlns:a16="http://schemas.microsoft.com/office/drawing/2014/main" id="{650AF58A-B92F-467F-B379-5CE448B3DB0F}"/>
                </a:ext>
              </a:extLst>
            </p:cNvPr>
            <p:cNvSpPr txBox="1"/>
            <p:nvPr/>
          </p:nvSpPr>
          <p:spPr>
            <a:xfrm>
              <a:off x="4913684" y="5096424"/>
              <a:ext cx="671296" cy="330860"/>
            </a:xfrm>
            <a:prstGeom prst="rect">
              <a:avLst/>
            </a:prstGeom>
          </p:spPr>
          <p:txBody>
            <a:bodyPr wrap="square" lIns="0" tIns="0" rIns="0" bIns="0" rtlCol="0" anchor="t">
              <a:spAutoFit/>
            </a:bodyPr>
            <a:lstStyle/>
            <a:p>
              <a:pPr>
                <a:lnSpc>
                  <a:spcPts val="2880"/>
                </a:lnSpc>
              </a:pPr>
              <a:r>
                <a:rPr lang="en-US" sz="2400" spc="-1" dirty="0">
                  <a:solidFill>
                    <a:schemeClr val="accent1"/>
                  </a:solidFill>
                  <a:latin typeface="黑体" panose="02010609060101010101" pitchFamily="49" charset="-122"/>
                  <a:ea typeface="黑体" panose="02010609060101010101" pitchFamily="49" charset="-122"/>
                </a:rPr>
                <a:t>2010</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1" name="图片 30" descr="海上的帆船&#10;&#10;描述已自动生成">
            <a:extLst>
              <a:ext uri="{FF2B5EF4-FFF2-40B4-BE49-F238E27FC236}">
                <a16:creationId xmlns:a16="http://schemas.microsoft.com/office/drawing/2014/main" id="{C1F48949-8CB6-C730-C671-D9AA1AF32E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0" y="0"/>
            <a:ext cx="4572000" cy="6858000"/>
          </a:xfrm>
          <a:prstGeom prst="rect">
            <a:avLst/>
          </a:prstGeom>
        </p:spPr>
      </p:pic>
      <p:sp>
        <p:nvSpPr>
          <p:cNvPr id="3" name="文本框 2">
            <a:extLst>
              <a:ext uri="{FF2B5EF4-FFF2-40B4-BE49-F238E27FC236}">
                <a16:creationId xmlns:a16="http://schemas.microsoft.com/office/drawing/2014/main" id="{856DEBEC-39C2-8670-C1BA-599FB4E743D4}"/>
              </a:ext>
            </a:extLst>
          </p:cNvPr>
          <p:cNvSpPr txBox="1"/>
          <p:nvPr/>
        </p:nvSpPr>
        <p:spPr>
          <a:xfrm>
            <a:off x="794174" y="1324429"/>
            <a:ext cx="5577598" cy="925285"/>
          </a:xfrm>
          <a:prstGeom prst="rect">
            <a:avLst/>
          </a:prstGeom>
        </p:spPr>
        <p:txBody>
          <a:bodyPr vert="horz" lIns="91440" tIns="45720" rIns="91440" bIns="45720" rtlCol="0" anchor="ctr">
            <a:normAutofit/>
          </a:bodyPr>
          <a:lstStyle/>
          <a:p>
            <a:pPr>
              <a:lnSpc>
                <a:spcPct val="150000"/>
              </a:lnSpc>
              <a:spcAft>
                <a:spcPts val="600"/>
              </a:spcAft>
            </a:pPr>
            <a:r>
              <a:rPr lang="en-US" altLang="zh-CN" b="1" dirty="0">
                <a:solidFill>
                  <a:schemeClr val="tx2"/>
                </a:solidFill>
                <a:effectLst/>
              </a:rPr>
              <a:t>1981</a:t>
            </a:r>
            <a:r>
              <a:rPr lang="zh-CN" altLang="en-US" b="1" dirty="0">
                <a:solidFill>
                  <a:schemeClr val="tx2"/>
                </a:solidFill>
                <a:effectLst/>
              </a:rPr>
              <a:t>年的诺贝尔医学奖得主</a:t>
            </a:r>
            <a:r>
              <a:rPr lang="en-US" altLang="zh-CN" b="1" dirty="0">
                <a:solidFill>
                  <a:schemeClr val="tx2"/>
                </a:solidFill>
                <a:effectLst/>
              </a:rPr>
              <a:t>David </a:t>
            </a:r>
            <a:r>
              <a:rPr lang="en-US" altLang="zh-CN" b="1" dirty="0" err="1">
                <a:solidFill>
                  <a:schemeClr val="tx2"/>
                </a:solidFill>
                <a:effectLst/>
              </a:rPr>
              <a:t>H.Hubel</a:t>
            </a:r>
            <a:r>
              <a:rPr lang="en-US" altLang="zh-CN" b="1" dirty="0">
                <a:solidFill>
                  <a:schemeClr val="tx2"/>
                </a:solidFill>
                <a:effectLst/>
              </a:rPr>
              <a:t> </a:t>
            </a:r>
            <a:r>
              <a:rPr lang="zh-CN" altLang="en-US" b="1" dirty="0">
                <a:solidFill>
                  <a:schemeClr val="tx2"/>
                </a:solidFill>
                <a:effectLst/>
              </a:rPr>
              <a:t>和</a:t>
            </a:r>
            <a:r>
              <a:rPr lang="en-US" altLang="zh-CN" b="1" dirty="0">
                <a:solidFill>
                  <a:schemeClr val="tx2"/>
                </a:solidFill>
                <a:effectLst/>
              </a:rPr>
              <a:t>Torsten Wiesel</a:t>
            </a:r>
            <a:r>
              <a:rPr lang="zh-CN" altLang="en-US" b="1" dirty="0">
                <a:solidFill>
                  <a:schemeClr val="tx2"/>
                </a:solidFill>
                <a:effectLst/>
              </a:rPr>
              <a:t>的研究表明：</a:t>
            </a:r>
            <a:endParaRPr lang="en-US" altLang="zh-CN" b="1" dirty="0">
              <a:solidFill>
                <a:schemeClr val="tx2"/>
              </a:solidFill>
              <a:effectLst/>
            </a:endParaRPr>
          </a:p>
        </p:txBody>
      </p:sp>
      <p:sp>
        <p:nvSpPr>
          <p:cNvPr id="18" name="矩形 17">
            <a:extLst>
              <a:ext uri="{FF2B5EF4-FFF2-40B4-BE49-F238E27FC236}">
                <a16:creationId xmlns:a16="http://schemas.microsoft.com/office/drawing/2014/main" id="{529A0CC0-6EB7-34A7-BDFC-96B7747A279E}"/>
              </a:ext>
            </a:extLst>
          </p:cNvPr>
          <p:cNvSpPr/>
          <p:nvPr/>
        </p:nvSpPr>
        <p:spPr>
          <a:xfrm>
            <a:off x="348345" y="217715"/>
            <a:ext cx="45719" cy="1030514"/>
          </a:xfrm>
          <a:prstGeom prst="rect">
            <a:avLst/>
          </a:pr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581D1A35-AE1B-CBD8-6672-3BAFA3372D73}"/>
              </a:ext>
            </a:extLst>
          </p:cNvPr>
          <p:cNvSpPr txBox="1"/>
          <p:nvPr/>
        </p:nvSpPr>
        <p:spPr>
          <a:xfrm>
            <a:off x="394064" y="502139"/>
            <a:ext cx="800219" cy="461665"/>
          </a:xfrm>
          <a:prstGeom prst="rect">
            <a:avLst/>
          </a:prstGeom>
          <a:noFill/>
        </p:spPr>
        <p:txBody>
          <a:bodyPr wrap="none" rtlCol="0">
            <a:spAutoFit/>
          </a:bodyPr>
          <a:lstStyle/>
          <a:p>
            <a:r>
              <a:rPr lang="zh-CN" altLang="en-US" sz="2400" b="1" dirty="0"/>
              <a:t>起源</a:t>
            </a:r>
          </a:p>
        </p:txBody>
      </p:sp>
      <p:sp>
        <p:nvSpPr>
          <p:cNvPr id="29" name="文本框 28">
            <a:extLst>
              <a:ext uri="{FF2B5EF4-FFF2-40B4-BE49-F238E27FC236}">
                <a16:creationId xmlns:a16="http://schemas.microsoft.com/office/drawing/2014/main" id="{D07CE6AA-91DD-4354-A261-67B9A064792D}"/>
              </a:ext>
            </a:extLst>
          </p:cNvPr>
          <p:cNvSpPr txBox="1"/>
          <p:nvPr/>
        </p:nvSpPr>
        <p:spPr>
          <a:xfrm>
            <a:off x="794173" y="2842567"/>
            <a:ext cx="5577598" cy="1296637"/>
          </a:xfrm>
          <a:prstGeom prst="rect">
            <a:avLst/>
          </a:prstGeom>
          <a:noFill/>
        </p:spPr>
        <p:txBody>
          <a:bodyPr wrap="square">
            <a:spAutoFit/>
          </a:bodyPr>
          <a:lstStyle/>
          <a:p>
            <a:pPr>
              <a:lnSpc>
                <a:spcPct val="150000"/>
              </a:lnSpc>
              <a:spcAft>
                <a:spcPts val="600"/>
              </a:spcAft>
            </a:pPr>
            <a:r>
              <a:rPr lang="zh-CN" altLang="en-US" b="0" dirty="0">
                <a:solidFill>
                  <a:schemeClr val="tx2"/>
                </a:solidFill>
                <a:effectLst/>
              </a:rPr>
              <a:t>人脑视觉机理，是指视觉系统的信息处理在可视皮层是分级的，大脑的工作过程是一个不断迭代、不断抽象的过程。</a:t>
            </a:r>
            <a:endParaRPr lang="en-US" altLang="zh-CN" b="0" dirty="0">
              <a:solidFill>
                <a:schemeClr val="tx2"/>
              </a:solidFill>
              <a:effectLst/>
            </a:endParaRPr>
          </a:p>
        </p:txBody>
      </p:sp>
    </p:spTree>
    <p:extLst>
      <p:ext uri="{BB962C8B-B14F-4D97-AF65-F5344CB8AC3E}">
        <p14:creationId xmlns:p14="http://schemas.microsoft.com/office/powerpoint/2010/main" val="17649751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lumMod val="20000"/>
            <a:lumOff val="80000"/>
          </a:schemeClr>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253</TotalTime>
  <Words>851</Words>
  <Application>Microsoft Office PowerPoint</Application>
  <PresentationFormat>宽屏</PresentationFormat>
  <Paragraphs>153</Paragraphs>
  <Slides>55</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55</vt:i4>
      </vt:variant>
    </vt:vector>
  </HeadingPairs>
  <TitlesOfParts>
    <vt:vector size="61" baseType="lpstr">
      <vt:lpstr>-apple-system</vt:lpstr>
      <vt:lpstr>等线</vt:lpstr>
      <vt:lpstr>等线 Light</vt:lpstr>
      <vt:lpstr>黑体</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洪伟 刘</dc:creator>
  <cp:lastModifiedBy>洪伟 刘</cp:lastModifiedBy>
  <cp:revision>8</cp:revision>
  <dcterms:created xsi:type="dcterms:W3CDTF">2023-11-15T12:58:17Z</dcterms:created>
  <dcterms:modified xsi:type="dcterms:W3CDTF">2023-11-15T17:11:56Z</dcterms:modified>
</cp:coreProperties>
</file>